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75" r:id="rId2"/>
    <p:sldMasterId id="2147483735" r:id="rId3"/>
  </p:sldMasterIdLst>
  <p:notesMasterIdLst>
    <p:notesMasterId r:id="rId41"/>
  </p:notesMasterIdLst>
  <p:sldIdLst>
    <p:sldId id="256" r:id="rId4"/>
    <p:sldId id="262" r:id="rId5"/>
    <p:sldId id="314" r:id="rId6"/>
    <p:sldId id="352" r:id="rId7"/>
    <p:sldId id="320" r:id="rId8"/>
    <p:sldId id="297" r:id="rId9"/>
    <p:sldId id="293" r:id="rId10"/>
    <p:sldId id="328" r:id="rId11"/>
    <p:sldId id="336" r:id="rId12"/>
    <p:sldId id="337" r:id="rId13"/>
    <p:sldId id="338" r:id="rId14"/>
    <p:sldId id="307" r:id="rId15"/>
    <p:sldId id="340" r:id="rId16"/>
    <p:sldId id="273" r:id="rId17"/>
    <p:sldId id="341" r:id="rId18"/>
    <p:sldId id="334" r:id="rId19"/>
    <p:sldId id="342" r:id="rId20"/>
    <p:sldId id="343" r:id="rId21"/>
    <p:sldId id="344" r:id="rId22"/>
    <p:sldId id="345" r:id="rId23"/>
    <p:sldId id="347" r:id="rId24"/>
    <p:sldId id="346" r:id="rId25"/>
    <p:sldId id="348" r:id="rId26"/>
    <p:sldId id="339" r:id="rId27"/>
    <p:sldId id="308" r:id="rId28"/>
    <p:sldId id="313" r:id="rId29"/>
    <p:sldId id="309" r:id="rId30"/>
    <p:sldId id="326" r:id="rId31"/>
    <p:sldId id="349" r:id="rId32"/>
    <p:sldId id="350" r:id="rId33"/>
    <p:sldId id="351" r:id="rId34"/>
    <p:sldId id="353" r:id="rId35"/>
    <p:sldId id="329" r:id="rId36"/>
    <p:sldId id="330" r:id="rId37"/>
    <p:sldId id="331" r:id="rId38"/>
    <p:sldId id="332" r:id="rId39"/>
    <p:sldId id="257"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a porelli" initials="ap"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6882E"/>
    <a:srgbClr val="ED1B34"/>
    <a:srgbClr val="4DB848"/>
    <a:srgbClr val="4E88C7"/>
    <a:srgbClr val="940D23"/>
    <a:srgbClr val="F765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93741" autoAdjust="0"/>
  </p:normalViewPr>
  <p:slideViewPr>
    <p:cSldViewPr snapToGrid="0">
      <p:cViewPr varScale="1">
        <p:scale>
          <a:sx n="115" d="100"/>
          <a:sy n="115" d="100"/>
        </p:scale>
        <p:origin x="960" y="20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1" d="100"/>
          <a:sy n="51" d="100"/>
        </p:scale>
        <p:origin x="2692" y="2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commentAuthors" Target="commentAuthor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A171B0-F5FF-A145-A5EA-3A0526418D11}" type="datetimeFigureOut">
              <a:rPr lang="en-US" smtClean="0"/>
              <a:t>9/8/20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20EF01-42B1-6243-84B4-3AEE3B87B250}" type="slidenum">
              <a:rPr lang="en-US" smtClean="0"/>
              <a:t>‹#›</a:t>
            </a:fld>
            <a:endParaRPr lang="en-US"/>
          </a:p>
        </p:txBody>
      </p:sp>
    </p:spTree>
    <p:extLst>
      <p:ext uri="{BB962C8B-B14F-4D97-AF65-F5344CB8AC3E}">
        <p14:creationId xmlns:p14="http://schemas.microsoft.com/office/powerpoint/2010/main" val="1947048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20EF01-42B1-6243-84B4-3AEE3B87B250}" type="slidenum">
              <a:rPr lang="en-US" smtClean="0"/>
              <a:t>2</a:t>
            </a:fld>
            <a:endParaRPr lang="en-US"/>
          </a:p>
        </p:txBody>
      </p:sp>
    </p:spTree>
    <p:extLst>
      <p:ext uri="{BB962C8B-B14F-4D97-AF65-F5344CB8AC3E}">
        <p14:creationId xmlns:p14="http://schemas.microsoft.com/office/powerpoint/2010/main" val="2180435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20EF01-42B1-6243-84B4-3AEE3B87B250}" type="slidenum">
              <a:rPr lang="en-US" smtClean="0"/>
              <a:t>32</a:t>
            </a:fld>
            <a:endParaRPr lang="en-US"/>
          </a:p>
        </p:txBody>
      </p:sp>
    </p:spTree>
    <p:extLst>
      <p:ext uri="{BB962C8B-B14F-4D97-AF65-F5344CB8AC3E}">
        <p14:creationId xmlns:p14="http://schemas.microsoft.com/office/powerpoint/2010/main" val="901658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33</a:t>
            </a:fld>
            <a:endParaRPr lang="en-US"/>
          </a:p>
        </p:txBody>
      </p:sp>
    </p:spTree>
    <p:extLst>
      <p:ext uri="{BB962C8B-B14F-4D97-AF65-F5344CB8AC3E}">
        <p14:creationId xmlns:p14="http://schemas.microsoft.com/office/powerpoint/2010/main" val="719704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34</a:t>
            </a:fld>
            <a:endParaRPr lang="en-US"/>
          </a:p>
        </p:txBody>
      </p:sp>
    </p:spTree>
    <p:extLst>
      <p:ext uri="{BB962C8B-B14F-4D97-AF65-F5344CB8AC3E}">
        <p14:creationId xmlns:p14="http://schemas.microsoft.com/office/powerpoint/2010/main" val="6443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35</a:t>
            </a:fld>
            <a:endParaRPr lang="en-US"/>
          </a:p>
        </p:txBody>
      </p:sp>
    </p:spTree>
    <p:extLst>
      <p:ext uri="{BB962C8B-B14F-4D97-AF65-F5344CB8AC3E}">
        <p14:creationId xmlns:p14="http://schemas.microsoft.com/office/powerpoint/2010/main" val="1220776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36</a:t>
            </a:fld>
            <a:endParaRPr lang="en-US"/>
          </a:p>
        </p:txBody>
      </p:sp>
    </p:spTree>
    <p:extLst>
      <p:ext uri="{BB962C8B-B14F-4D97-AF65-F5344CB8AC3E}">
        <p14:creationId xmlns:p14="http://schemas.microsoft.com/office/powerpoint/2010/main" val="2125093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20EF01-42B1-6243-84B4-3AEE3B87B250}" type="slidenum">
              <a:rPr lang="en-US" smtClean="0"/>
              <a:t>4</a:t>
            </a:fld>
            <a:endParaRPr lang="en-US"/>
          </a:p>
        </p:txBody>
      </p:sp>
    </p:spTree>
    <p:extLst>
      <p:ext uri="{BB962C8B-B14F-4D97-AF65-F5344CB8AC3E}">
        <p14:creationId xmlns:p14="http://schemas.microsoft.com/office/powerpoint/2010/main" val="3006437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5</a:t>
            </a:fld>
            <a:endParaRPr lang="en-US"/>
          </a:p>
        </p:txBody>
      </p:sp>
    </p:spTree>
    <p:extLst>
      <p:ext uri="{BB962C8B-B14F-4D97-AF65-F5344CB8AC3E}">
        <p14:creationId xmlns:p14="http://schemas.microsoft.com/office/powerpoint/2010/main" val="1431383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20EF01-42B1-6243-84B4-3AEE3B87B250}" type="slidenum">
              <a:rPr lang="en-US" smtClean="0"/>
              <a:t>8</a:t>
            </a:fld>
            <a:endParaRPr lang="en-US"/>
          </a:p>
        </p:txBody>
      </p:sp>
    </p:spTree>
    <p:extLst>
      <p:ext uri="{BB962C8B-B14F-4D97-AF65-F5344CB8AC3E}">
        <p14:creationId xmlns:p14="http://schemas.microsoft.com/office/powerpoint/2010/main" val="342163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20EF01-42B1-6243-84B4-3AEE3B87B250}" type="slidenum">
              <a:rPr lang="en-US" smtClean="0"/>
              <a:t>16</a:t>
            </a:fld>
            <a:endParaRPr lang="en-US"/>
          </a:p>
        </p:txBody>
      </p:sp>
    </p:spTree>
    <p:extLst>
      <p:ext uri="{BB962C8B-B14F-4D97-AF65-F5344CB8AC3E}">
        <p14:creationId xmlns:p14="http://schemas.microsoft.com/office/powerpoint/2010/main" val="885197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28</a:t>
            </a:fld>
            <a:endParaRPr lang="en-US"/>
          </a:p>
        </p:txBody>
      </p:sp>
    </p:spTree>
    <p:extLst>
      <p:ext uri="{BB962C8B-B14F-4D97-AF65-F5344CB8AC3E}">
        <p14:creationId xmlns:p14="http://schemas.microsoft.com/office/powerpoint/2010/main" val="1676237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29</a:t>
            </a:fld>
            <a:endParaRPr lang="en-US"/>
          </a:p>
        </p:txBody>
      </p:sp>
    </p:spTree>
    <p:extLst>
      <p:ext uri="{BB962C8B-B14F-4D97-AF65-F5344CB8AC3E}">
        <p14:creationId xmlns:p14="http://schemas.microsoft.com/office/powerpoint/2010/main" val="411730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30</a:t>
            </a:fld>
            <a:endParaRPr lang="en-US"/>
          </a:p>
        </p:txBody>
      </p:sp>
    </p:spTree>
    <p:extLst>
      <p:ext uri="{BB962C8B-B14F-4D97-AF65-F5344CB8AC3E}">
        <p14:creationId xmlns:p14="http://schemas.microsoft.com/office/powerpoint/2010/main" val="3996644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31</a:t>
            </a:fld>
            <a:endParaRPr lang="en-US"/>
          </a:p>
        </p:txBody>
      </p:sp>
    </p:spTree>
    <p:extLst>
      <p:ext uri="{BB962C8B-B14F-4D97-AF65-F5344CB8AC3E}">
        <p14:creationId xmlns:p14="http://schemas.microsoft.com/office/powerpoint/2010/main" val="2322070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jp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A4B1-176E-48FF-B628-6B591A0F28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91D827-73CB-467B-B19C-B9ACC9F719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9EE301-9C3D-4633-999F-EA38382898A5}"/>
              </a:ext>
            </a:extLst>
          </p:cNvPr>
          <p:cNvSpPr>
            <a:spLocks noGrp="1"/>
          </p:cNvSpPr>
          <p:nvPr>
            <p:ph type="dt" sz="half" idx="10"/>
          </p:nvPr>
        </p:nvSpPr>
        <p:spPr/>
        <p:txBody>
          <a:bodyPr/>
          <a:lstStyle/>
          <a:p>
            <a:fld id="{F1DB05E7-376B-42E9-BFB9-A2253E2039EB}" type="datetimeFigureOut">
              <a:rPr lang="en-US" smtClean="0"/>
              <a:t>9/8/20</a:t>
            </a:fld>
            <a:endParaRPr lang="en-US"/>
          </a:p>
        </p:txBody>
      </p:sp>
      <p:sp>
        <p:nvSpPr>
          <p:cNvPr id="5" name="Footer Placeholder 4">
            <a:extLst>
              <a:ext uri="{FF2B5EF4-FFF2-40B4-BE49-F238E27FC236}">
                <a16:creationId xmlns:a16="http://schemas.microsoft.com/office/drawing/2014/main" id="{BF9EED86-1C8C-4811-BDED-2A534000B5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C863B0-A980-4C69-9412-A65F41219032}"/>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425935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F658B-B5FC-4BF2-BC9A-7B639FA823E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96A781-9941-4453-95FF-A4EBF952E0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C75A8B-9EFA-4D9F-848C-CA2C4E26877C}"/>
              </a:ext>
            </a:extLst>
          </p:cNvPr>
          <p:cNvSpPr>
            <a:spLocks noGrp="1"/>
          </p:cNvSpPr>
          <p:nvPr>
            <p:ph type="dt" sz="half" idx="10"/>
          </p:nvPr>
        </p:nvSpPr>
        <p:spPr/>
        <p:txBody>
          <a:bodyPr/>
          <a:lstStyle/>
          <a:p>
            <a:fld id="{F1DB05E7-376B-42E9-BFB9-A2253E2039EB}" type="datetimeFigureOut">
              <a:rPr lang="en-US" smtClean="0"/>
              <a:t>9/8/20</a:t>
            </a:fld>
            <a:endParaRPr lang="en-US"/>
          </a:p>
        </p:txBody>
      </p:sp>
      <p:sp>
        <p:nvSpPr>
          <p:cNvPr id="5" name="Footer Placeholder 4">
            <a:extLst>
              <a:ext uri="{FF2B5EF4-FFF2-40B4-BE49-F238E27FC236}">
                <a16:creationId xmlns:a16="http://schemas.microsoft.com/office/drawing/2014/main" id="{D2522827-3030-423A-80CA-2F14C435CD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E0C98C-009C-4AAD-A3DA-8034CCB8238A}"/>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700606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5A0F50-FA69-437C-8BE2-888C9484C3A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C5C50B-22F0-4727-AD93-4F93DFB7F4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A3FBA5-7A61-4004-A386-D4942DE347DE}"/>
              </a:ext>
            </a:extLst>
          </p:cNvPr>
          <p:cNvSpPr>
            <a:spLocks noGrp="1"/>
          </p:cNvSpPr>
          <p:nvPr>
            <p:ph type="dt" sz="half" idx="10"/>
          </p:nvPr>
        </p:nvSpPr>
        <p:spPr/>
        <p:txBody>
          <a:bodyPr/>
          <a:lstStyle/>
          <a:p>
            <a:fld id="{F1DB05E7-376B-42E9-BFB9-A2253E2039EB}" type="datetimeFigureOut">
              <a:rPr lang="en-US" smtClean="0"/>
              <a:t>9/8/20</a:t>
            </a:fld>
            <a:endParaRPr lang="en-US"/>
          </a:p>
        </p:txBody>
      </p:sp>
      <p:sp>
        <p:nvSpPr>
          <p:cNvPr id="5" name="Footer Placeholder 4">
            <a:extLst>
              <a:ext uri="{FF2B5EF4-FFF2-40B4-BE49-F238E27FC236}">
                <a16:creationId xmlns:a16="http://schemas.microsoft.com/office/drawing/2014/main" id="{7D35B490-D0F7-4698-98E5-19A3C9374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44B467-A8D1-46B1-8FD7-1E7E45990FEF}"/>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077262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C0F96-B884-4783-8546-5B63C1923F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0ABE59A-B973-4914-A87A-160681FAC9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C56467-0E80-4186-B483-A2D6C28B9987}"/>
              </a:ext>
            </a:extLst>
          </p:cNvPr>
          <p:cNvSpPr>
            <a:spLocks noGrp="1"/>
          </p:cNvSpPr>
          <p:nvPr>
            <p:ph type="dt" sz="half" idx="10"/>
          </p:nvPr>
        </p:nvSpPr>
        <p:spPr/>
        <p:txBody>
          <a:bodyPr/>
          <a:lstStyle/>
          <a:p>
            <a:fld id="{24935935-76DD-4851-A117-087A288262AA}" type="datetimeFigureOut">
              <a:rPr lang="en-US" smtClean="0"/>
              <a:t>9/8/20</a:t>
            </a:fld>
            <a:endParaRPr lang="en-US"/>
          </a:p>
        </p:txBody>
      </p:sp>
      <p:sp>
        <p:nvSpPr>
          <p:cNvPr id="5" name="Footer Placeholder 4">
            <a:extLst>
              <a:ext uri="{FF2B5EF4-FFF2-40B4-BE49-F238E27FC236}">
                <a16:creationId xmlns:a16="http://schemas.microsoft.com/office/drawing/2014/main" id="{157B770E-6257-4619-9715-6632B46F0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BF21C-B65B-4C6C-8492-0E5ADB6B3FCA}"/>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41382452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29822-BE94-474F-B0E5-995B335C3E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96DE3C-6D02-485D-AF4A-E6A65A2D5E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006F97-9BE6-4032-BC81-3B063889003C}"/>
              </a:ext>
            </a:extLst>
          </p:cNvPr>
          <p:cNvSpPr>
            <a:spLocks noGrp="1"/>
          </p:cNvSpPr>
          <p:nvPr>
            <p:ph type="dt" sz="half" idx="10"/>
          </p:nvPr>
        </p:nvSpPr>
        <p:spPr/>
        <p:txBody>
          <a:bodyPr/>
          <a:lstStyle/>
          <a:p>
            <a:fld id="{24935935-76DD-4851-A117-087A288262AA}" type="datetimeFigureOut">
              <a:rPr lang="en-US" smtClean="0"/>
              <a:t>9/8/20</a:t>
            </a:fld>
            <a:endParaRPr lang="en-US"/>
          </a:p>
        </p:txBody>
      </p:sp>
      <p:sp>
        <p:nvSpPr>
          <p:cNvPr id="5" name="Footer Placeholder 4">
            <a:extLst>
              <a:ext uri="{FF2B5EF4-FFF2-40B4-BE49-F238E27FC236}">
                <a16:creationId xmlns:a16="http://schemas.microsoft.com/office/drawing/2014/main" id="{DF404F1D-63FD-4AB3-988B-87D0551039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F74033-16EF-464C-B147-12F5EFEDB211}"/>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3976066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3B084-0E32-42FD-A7A0-6104CFA23B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043D040-A17D-469A-996A-7C552B7C34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79A30B-7613-4730-A675-A2115A735AFD}"/>
              </a:ext>
            </a:extLst>
          </p:cNvPr>
          <p:cNvSpPr>
            <a:spLocks noGrp="1"/>
          </p:cNvSpPr>
          <p:nvPr>
            <p:ph type="dt" sz="half" idx="10"/>
          </p:nvPr>
        </p:nvSpPr>
        <p:spPr/>
        <p:txBody>
          <a:bodyPr/>
          <a:lstStyle/>
          <a:p>
            <a:fld id="{24935935-76DD-4851-A117-087A288262AA}" type="datetimeFigureOut">
              <a:rPr lang="en-US" smtClean="0"/>
              <a:t>9/8/20</a:t>
            </a:fld>
            <a:endParaRPr lang="en-US"/>
          </a:p>
        </p:txBody>
      </p:sp>
      <p:sp>
        <p:nvSpPr>
          <p:cNvPr id="5" name="Footer Placeholder 4">
            <a:extLst>
              <a:ext uri="{FF2B5EF4-FFF2-40B4-BE49-F238E27FC236}">
                <a16:creationId xmlns:a16="http://schemas.microsoft.com/office/drawing/2014/main" id="{74C5DDBD-CB47-416E-8175-3FBF6AB238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7E6DB7-CAE2-4FCD-B3E8-6231B1C850E7}"/>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41446660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9F328-E252-40D9-BC3D-3282F6445B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B2F339-E578-4FF1-8D6F-6B84F06CB8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9D6ED0-638B-46D3-A1C0-24FEE8341C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179BD2-BF0C-42C9-AEAA-7C7A2247CE7F}"/>
              </a:ext>
            </a:extLst>
          </p:cNvPr>
          <p:cNvSpPr>
            <a:spLocks noGrp="1"/>
          </p:cNvSpPr>
          <p:nvPr>
            <p:ph type="dt" sz="half" idx="10"/>
          </p:nvPr>
        </p:nvSpPr>
        <p:spPr/>
        <p:txBody>
          <a:bodyPr/>
          <a:lstStyle/>
          <a:p>
            <a:fld id="{24935935-76DD-4851-A117-087A288262AA}" type="datetimeFigureOut">
              <a:rPr lang="en-US" smtClean="0"/>
              <a:t>9/8/20</a:t>
            </a:fld>
            <a:endParaRPr lang="en-US"/>
          </a:p>
        </p:txBody>
      </p:sp>
      <p:sp>
        <p:nvSpPr>
          <p:cNvPr id="6" name="Footer Placeholder 5">
            <a:extLst>
              <a:ext uri="{FF2B5EF4-FFF2-40B4-BE49-F238E27FC236}">
                <a16:creationId xmlns:a16="http://schemas.microsoft.com/office/drawing/2014/main" id="{006C923F-A0AF-43AE-B008-729389A1F4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A6CF54-6A81-4EC1-8A76-D27D031CD323}"/>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3394542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74C8E-2EFC-4160-AABE-1FF72142458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F18FF6-67F1-4B6A-AF69-5525004421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05621C-D772-41A9-806A-403FAAB45D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53A51E-99BD-4C1A-A074-5C6CE93681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5D48C7-AFED-4305-86D0-D795E3EB76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D0C76-7E10-4917-A0FC-0E0870F729BC}"/>
              </a:ext>
            </a:extLst>
          </p:cNvPr>
          <p:cNvSpPr>
            <a:spLocks noGrp="1"/>
          </p:cNvSpPr>
          <p:nvPr>
            <p:ph type="dt" sz="half" idx="10"/>
          </p:nvPr>
        </p:nvSpPr>
        <p:spPr/>
        <p:txBody>
          <a:bodyPr/>
          <a:lstStyle/>
          <a:p>
            <a:fld id="{24935935-76DD-4851-A117-087A288262AA}" type="datetimeFigureOut">
              <a:rPr lang="en-US" smtClean="0"/>
              <a:t>9/8/20</a:t>
            </a:fld>
            <a:endParaRPr lang="en-US"/>
          </a:p>
        </p:txBody>
      </p:sp>
      <p:sp>
        <p:nvSpPr>
          <p:cNvPr id="8" name="Footer Placeholder 7">
            <a:extLst>
              <a:ext uri="{FF2B5EF4-FFF2-40B4-BE49-F238E27FC236}">
                <a16:creationId xmlns:a16="http://schemas.microsoft.com/office/drawing/2014/main" id="{89B9EDB8-6EFB-4747-B5B6-22B76F32F1D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3B12DB-AFBB-405F-BA53-B2770D4A9AEA}"/>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25824296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9320-B6A0-4392-B66E-7FE222630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70D717-5251-4854-BB14-F871590E80EC}"/>
              </a:ext>
            </a:extLst>
          </p:cNvPr>
          <p:cNvSpPr>
            <a:spLocks noGrp="1"/>
          </p:cNvSpPr>
          <p:nvPr>
            <p:ph type="dt" sz="half" idx="10"/>
          </p:nvPr>
        </p:nvSpPr>
        <p:spPr/>
        <p:txBody>
          <a:bodyPr/>
          <a:lstStyle/>
          <a:p>
            <a:fld id="{24935935-76DD-4851-A117-087A288262AA}" type="datetimeFigureOut">
              <a:rPr lang="en-US" smtClean="0"/>
              <a:t>9/8/20</a:t>
            </a:fld>
            <a:endParaRPr lang="en-US"/>
          </a:p>
        </p:txBody>
      </p:sp>
      <p:sp>
        <p:nvSpPr>
          <p:cNvPr id="4" name="Footer Placeholder 3">
            <a:extLst>
              <a:ext uri="{FF2B5EF4-FFF2-40B4-BE49-F238E27FC236}">
                <a16:creationId xmlns:a16="http://schemas.microsoft.com/office/drawing/2014/main" id="{91B6AF8B-F435-48B2-9AC7-FF1B8D0C1C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24DEE1-F5F4-473C-885D-60A0ABE39D6A}"/>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32415628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CB896E-3D03-41C8-B360-0471B89FB3DF}"/>
              </a:ext>
            </a:extLst>
          </p:cNvPr>
          <p:cNvSpPr>
            <a:spLocks noGrp="1"/>
          </p:cNvSpPr>
          <p:nvPr>
            <p:ph type="dt" sz="half" idx="10"/>
          </p:nvPr>
        </p:nvSpPr>
        <p:spPr/>
        <p:txBody>
          <a:bodyPr/>
          <a:lstStyle/>
          <a:p>
            <a:fld id="{24935935-76DD-4851-A117-087A288262AA}" type="datetimeFigureOut">
              <a:rPr lang="en-US" smtClean="0"/>
              <a:t>9/8/20</a:t>
            </a:fld>
            <a:endParaRPr lang="en-US"/>
          </a:p>
        </p:txBody>
      </p:sp>
      <p:sp>
        <p:nvSpPr>
          <p:cNvPr id="3" name="Footer Placeholder 2">
            <a:extLst>
              <a:ext uri="{FF2B5EF4-FFF2-40B4-BE49-F238E27FC236}">
                <a16:creationId xmlns:a16="http://schemas.microsoft.com/office/drawing/2014/main" id="{B2C90461-7C0C-445A-9850-E1DB8A02270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5486F7-6405-4102-BA7C-FFB9D70F90EC}"/>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11556547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C97AF-36CE-4124-984C-A7BF922477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8F9A7A-2E99-4C4B-ABD7-5510175A70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5AAA68-FAC5-4F49-9D56-C0A2D10AA0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470BAD-71B5-49E4-A40D-2007CBD9EBEA}"/>
              </a:ext>
            </a:extLst>
          </p:cNvPr>
          <p:cNvSpPr>
            <a:spLocks noGrp="1"/>
          </p:cNvSpPr>
          <p:nvPr>
            <p:ph type="dt" sz="half" idx="10"/>
          </p:nvPr>
        </p:nvSpPr>
        <p:spPr/>
        <p:txBody>
          <a:bodyPr/>
          <a:lstStyle/>
          <a:p>
            <a:fld id="{24935935-76DD-4851-A117-087A288262AA}" type="datetimeFigureOut">
              <a:rPr lang="en-US" smtClean="0"/>
              <a:t>9/8/20</a:t>
            </a:fld>
            <a:endParaRPr lang="en-US"/>
          </a:p>
        </p:txBody>
      </p:sp>
      <p:sp>
        <p:nvSpPr>
          <p:cNvPr id="6" name="Footer Placeholder 5">
            <a:extLst>
              <a:ext uri="{FF2B5EF4-FFF2-40B4-BE49-F238E27FC236}">
                <a16:creationId xmlns:a16="http://schemas.microsoft.com/office/drawing/2014/main" id="{6B295AC7-DDFE-45F9-AF74-ED2BF51413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017491-FF63-4589-BD29-E347DD916547}"/>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1677448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1AB10-7FA3-4503-8DBF-1DBBD987DD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78EB3F-BC9C-4CB3-BBD1-8F35F93FCA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91FE0B-89BA-4C65-BAD4-893E4CF8F3C0}"/>
              </a:ext>
            </a:extLst>
          </p:cNvPr>
          <p:cNvSpPr>
            <a:spLocks noGrp="1"/>
          </p:cNvSpPr>
          <p:nvPr>
            <p:ph type="dt" sz="half" idx="10"/>
          </p:nvPr>
        </p:nvSpPr>
        <p:spPr/>
        <p:txBody>
          <a:bodyPr/>
          <a:lstStyle/>
          <a:p>
            <a:fld id="{F1DB05E7-376B-42E9-BFB9-A2253E2039EB}" type="datetimeFigureOut">
              <a:rPr lang="en-US" smtClean="0"/>
              <a:t>9/8/20</a:t>
            </a:fld>
            <a:endParaRPr lang="en-US"/>
          </a:p>
        </p:txBody>
      </p:sp>
      <p:sp>
        <p:nvSpPr>
          <p:cNvPr id="5" name="Footer Placeholder 4">
            <a:extLst>
              <a:ext uri="{FF2B5EF4-FFF2-40B4-BE49-F238E27FC236}">
                <a16:creationId xmlns:a16="http://schemas.microsoft.com/office/drawing/2014/main" id="{4D4509CC-D797-42C5-B117-606DE2BD3C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C8E99D-8351-46EB-BB50-58441E214437}"/>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5458235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84232-CC6E-45E9-8D06-14B26BBFCA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8E7B1D-2455-4EC7-B316-622029CA07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DC3B0E-BD3D-4894-9317-4AE56E24C4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B79ED9-E7FF-4ABD-AF2B-36A68B859562}"/>
              </a:ext>
            </a:extLst>
          </p:cNvPr>
          <p:cNvSpPr>
            <a:spLocks noGrp="1"/>
          </p:cNvSpPr>
          <p:nvPr>
            <p:ph type="dt" sz="half" idx="10"/>
          </p:nvPr>
        </p:nvSpPr>
        <p:spPr/>
        <p:txBody>
          <a:bodyPr/>
          <a:lstStyle/>
          <a:p>
            <a:fld id="{24935935-76DD-4851-A117-087A288262AA}" type="datetimeFigureOut">
              <a:rPr lang="en-US" smtClean="0"/>
              <a:t>9/8/20</a:t>
            </a:fld>
            <a:endParaRPr lang="en-US"/>
          </a:p>
        </p:txBody>
      </p:sp>
      <p:sp>
        <p:nvSpPr>
          <p:cNvPr id="6" name="Footer Placeholder 5">
            <a:extLst>
              <a:ext uri="{FF2B5EF4-FFF2-40B4-BE49-F238E27FC236}">
                <a16:creationId xmlns:a16="http://schemas.microsoft.com/office/drawing/2014/main" id="{F966FB14-B30B-439D-9D8E-5782CD14CA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F192CD-1497-469A-8AFD-5312509820A5}"/>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35591187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3DCE4-2746-4ED9-9DD4-E09C31E37C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F3E9CE-C5CD-4F70-9F96-AFC989D139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2543F3-C6B0-402D-98E9-C5509B403DC2}"/>
              </a:ext>
            </a:extLst>
          </p:cNvPr>
          <p:cNvSpPr>
            <a:spLocks noGrp="1"/>
          </p:cNvSpPr>
          <p:nvPr>
            <p:ph type="dt" sz="half" idx="10"/>
          </p:nvPr>
        </p:nvSpPr>
        <p:spPr/>
        <p:txBody>
          <a:bodyPr/>
          <a:lstStyle/>
          <a:p>
            <a:fld id="{24935935-76DD-4851-A117-087A288262AA}" type="datetimeFigureOut">
              <a:rPr lang="en-US" smtClean="0"/>
              <a:t>9/8/20</a:t>
            </a:fld>
            <a:endParaRPr lang="en-US"/>
          </a:p>
        </p:txBody>
      </p:sp>
      <p:sp>
        <p:nvSpPr>
          <p:cNvPr id="5" name="Footer Placeholder 4">
            <a:extLst>
              <a:ext uri="{FF2B5EF4-FFF2-40B4-BE49-F238E27FC236}">
                <a16:creationId xmlns:a16="http://schemas.microsoft.com/office/drawing/2014/main" id="{049D4596-099F-4050-B8B0-2DAD883D6A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9931A-EEB6-4EAB-8AFA-38FE3176A184}"/>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4534225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B2A112-4197-46E0-9ECA-A89E4D51E1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C1BA8C7-A039-446C-9936-9FCEF4A667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46D427-AC0A-4820-8935-166B3233FD22}"/>
              </a:ext>
            </a:extLst>
          </p:cNvPr>
          <p:cNvSpPr>
            <a:spLocks noGrp="1"/>
          </p:cNvSpPr>
          <p:nvPr>
            <p:ph type="dt" sz="half" idx="10"/>
          </p:nvPr>
        </p:nvSpPr>
        <p:spPr/>
        <p:txBody>
          <a:bodyPr/>
          <a:lstStyle/>
          <a:p>
            <a:fld id="{24935935-76DD-4851-A117-087A288262AA}" type="datetimeFigureOut">
              <a:rPr lang="en-US" smtClean="0"/>
              <a:t>9/8/20</a:t>
            </a:fld>
            <a:endParaRPr lang="en-US"/>
          </a:p>
        </p:txBody>
      </p:sp>
      <p:sp>
        <p:nvSpPr>
          <p:cNvPr id="5" name="Footer Placeholder 4">
            <a:extLst>
              <a:ext uri="{FF2B5EF4-FFF2-40B4-BE49-F238E27FC236}">
                <a16:creationId xmlns:a16="http://schemas.microsoft.com/office/drawing/2014/main" id="{36FDF01E-C1DB-4C4A-852C-AA435D89A0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898AAF-CB35-4C05-A61C-2EAD743198D6}"/>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11767549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chemeClr val="tx1">
                    <a:lumMod val="95000"/>
                    <a:lumOff val="5000"/>
                  </a:schemeClr>
                </a:solidFill>
                <a:latin typeface="Karla" charset="0"/>
                <a:ea typeface="Karla" charset="0"/>
                <a:cs typeface="Karla" charset="0"/>
              </a:defRPr>
            </a:lvl1pPr>
          </a:lstStyle>
          <a:p>
            <a:r>
              <a:rPr lang="en-US" dirty="0"/>
              <a:t>Talk Title</a:t>
            </a:r>
          </a:p>
        </p:txBody>
      </p:sp>
      <p:sp>
        <p:nvSpPr>
          <p:cNvPr id="4" name="Date Placeholder 3"/>
          <p:cNvSpPr>
            <a:spLocks noGrp="1"/>
          </p:cNvSpPr>
          <p:nvPr>
            <p:ph type="dt" sz="half" idx="10"/>
          </p:nvPr>
        </p:nvSpPr>
        <p:spPr/>
        <p:txBody>
          <a:bodyPr/>
          <a:lstStyle/>
          <a:p>
            <a:fld id="{BD43FDEE-31B2-4A81-9764-6BBEE99A1C59}" type="datetimeFigureOut">
              <a:rPr lang="en-US" smtClean="0"/>
              <a:t>9/8/20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1A4202-1854-4A8C-A63F-7D5E2F547B29}" type="slidenum">
              <a:rPr lang="en-US" smtClean="0"/>
              <a:t>‹#›</a:t>
            </a:fld>
            <a:endParaRPr lang="en-US"/>
          </a:p>
        </p:txBody>
      </p:sp>
      <p:sp>
        <p:nvSpPr>
          <p:cNvPr id="7" name="TextBox 6"/>
          <p:cNvSpPr txBox="1"/>
          <p:nvPr/>
        </p:nvSpPr>
        <p:spPr>
          <a:xfrm>
            <a:off x="914400" y="4215645"/>
            <a:ext cx="10192871" cy="707886"/>
          </a:xfrm>
          <a:prstGeom prst="rect">
            <a:avLst/>
          </a:prstGeom>
          <a:noFill/>
        </p:spPr>
        <p:txBody>
          <a:bodyPr wrap="square" rtlCol="0">
            <a:spAutoFit/>
          </a:bodyPr>
          <a:lstStyle/>
          <a:p>
            <a:pPr algn="ctr"/>
            <a:r>
              <a:rPr lang="en-US" sz="2400" b="0" i="0" dirty="0">
                <a:solidFill>
                  <a:schemeClr val="tx1">
                    <a:lumMod val="95000"/>
                    <a:lumOff val="5000"/>
                  </a:schemeClr>
                </a:solidFill>
                <a:latin typeface="Karla" charset="0"/>
                <a:ea typeface="Karla" charset="0"/>
                <a:cs typeface="Karla" charset="0"/>
              </a:rPr>
              <a:t>Pavlos Protopapas</a:t>
            </a:r>
          </a:p>
          <a:p>
            <a:pPr algn="ctr"/>
            <a:r>
              <a:rPr lang="en-US" sz="1600" b="0" i="0" dirty="0">
                <a:solidFill>
                  <a:schemeClr val="tx1">
                    <a:lumMod val="95000"/>
                    <a:lumOff val="5000"/>
                  </a:schemeClr>
                </a:solidFill>
                <a:latin typeface="Karla" charset="0"/>
                <a:ea typeface="Karla" charset="0"/>
                <a:cs typeface="Karla" charset="0"/>
              </a:rPr>
              <a:t>Institute for Applied</a:t>
            </a:r>
            <a:r>
              <a:rPr lang="en-US" sz="1600" b="0" i="0" baseline="0" dirty="0">
                <a:solidFill>
                  <a:schemeClr val="tx1">
                    <a:lumMod val="95000"/>
                    <a:lumOff val="5000"/>
                  </a:schemeClr>
                </a:solidFill>
                <a:latin typeface="Karla" charset="0"/>
                <a:ea typeface="Karla" charset="0"/>
                <a:cs typeface="Karla" charset="0"/>
              </a:rPr>
              <a:t> Computational Science, Harvard</a:t>
            </a:r>
            <a:endParaRPr lang="en-US" sz="1600" b="0" i="0" dirty="0">
              <a:solidFill>
                <a:schemeClr val="tx1">
                  <a:lumMod val="95000"/>
                  <a:lumOff val="5000"/>
                </a:schemeClr>
              </a:solidFill>
              <a:latin typeface="Karla" charset="0"/>
              <a:ea typeface="Karla" charset="0"/>
              <a:cs typeface="Karla" charset="0"/>
            </a:endParaRPr>
          </a:p>
        </p:txBody>
      </p:sp>
      <p:grpSp>
        <p:nvGrpSpPr>
          <p:cNvPr id="12" name="Group 11"/>
          <p:cNvGrpSpPr>
            <a:grpSpLocks noChangeAspect="1"/>
          </p:cNvGrpSpPr>
          <p:nvPr/>
        </p:nvGrpSpPr>
        <p:grpSpPr>
          <a:xfrm>
            <a:off x="4866931" y="5190565"/>
            <a:ext cx="2409984" cy="1348350"/>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
        <p:nvSpPr>
          <p:cNvPr id="10" name="Rectangle 9">
            <a:extLst>
              <a:ext uri="{FF2B5EF4-FFF2-40B4-BE49-F238E27FC236}">
                <a16:creationId xmlns:a16="http://schemas.microsoft.com/office/drawing/2014/main" id="{1637FB94-059C-4EA6-A553-1FB978C79D3F}"/>
              </a:ext>
            </a:extLst>
          </p:cNvPr>
          <p:cNvSpPr/>
          <p:nvPr/>
        </p:nvSpPr>
        <p:spPr>
          <a:xfrm>
            <a:off x="5387184" y="3459656"/>
            <a:ext cx="1295898" cy="647949"/>
          </a:xfrm>
          <a:prstGeom prst="rect">
            <a:avLst/>
          </a:prstGeom>
          <a:solidFill>
            <a:srgbClr val="940D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Karla" charset="0"/>
                <a:ea typeface="Karla" charset="0"/>
                <a:cs typeface="Karla" charset="0"/>
              </a:rPr>
              <a:t>AC295</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ctr">
              <a:defRPr b="1">
                <a:solidFill>
                  <a:schemeClr val="tx1">
                    <a:lumMod val="95000"/>
                    <a:lumOff val="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chemeClr val="tx1">
                    <a:lumMod val="95000"/>
                    <a:lumOff val="5000"/>
                  </a:schemeClr>
                </a:solidFill>
                <a:latin typeface="Karla"/>
                <a:cs typeface="Karla"/>
              </a:defRPr>
            </a:lvl1pPr>
            <a:lvl2pPr>
              <a:defRPr sz="2400">
                <a:solidFill>
                  <a:schemeClr val="tx1">
                    <a:lumMod val="95000"/>
                    <a:lumOff val="5000"/>
                  </a:schemeClr>
                </a:solidFill>
                <a:latin typeface="Karla"/>
                <a:cs typeface="Karla"/>
              </a:defRPr>
            </a:lvl2pPr>
            <a:lvl3pPr>
              <a:defRPr sz="2000">
                <a:solidFill>
                  <a:schemeClr val="tx1">
                    <a:lumMod val="95000"/>
                    <a:lumOff val="5000"/>
                  </a:schemeClr>
                </a:solidFill>
                <a:latin typeface="Karla"/>
                <a:cs typeface="Karla"/>
              </a:defRPr>
            </a:lvl3pPr>
            <a:lvl4pPr>
              <a:defRPr sz="1800">
                <a:solidFill>
                  <a:schemeClr val="tx1">
                    <a:lumMod val="95000"/>
                    <a:lumOff val="5000"/>
                  </a:schemeClr>
                </a:solidFill>
                <a:latin typeface="Karla"/>
                <a:cs typeface="Karla"/>
              </a:defRPr>
            </a:lvl4pPr>
            <a:lvl5pPr>
              <a:defRPr sz="1800">
                <a:solidFill>
                  <a:schemeClr val="tx1">
                    <a:lumMod val="95000"/>
                    <a:lumOff val="5000"/>
                  </a:schemeClr>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248388" y="6397361"/>
            <a:ext cx="2844800" cy="365125"/>
          </a:xfrm>
        </p:spPr>
        <p:txBody>
          <a:bodyPr/>
          <a:lstStyle>
            <a:lvl1pPr algn="r">
              <a:defRPr/>
            </a:lvl1pPr>
          </a:lstStyle>
          <a:p>
            <a:fld id="{1E1A4202-1854-4A8C-A63F-7D5E2F547B29}" type="slidenum">
              <a:rPr lang="en-US" smtClean="0"/>
              <a:t>‹#›</a:t>
            </a:fld>
            <a:endParaRPr lang="en-US"/>
          </a:p>
        </p:txBody>
      </p:sp>
      <p:cxnSp>
        <p:nvCxnSpPr>
          <p:cNvPr id="12" name="Straight Connector 11">
            <a:extLst>
              <a:ext uri="{FF2B5EF4-FFF2-40B4-BE49-F238E27FC236}">
                <a16:creationId xmlns:a16="http://schemas.microsoft.com/office/drawing/2014/main" id="{2BB05C14-85FE-410B-8AD5-1D038FDD03F1}"/>
              </a:ext>
            </a:extLst>
          </p:cNvPr>
          <p:cNvCxnSpPr>
            <a:cxnSpLocks/>
          </p:cNvCxnSpPr>
          <p:nvPr/>
        </p:nvCxnSpPr>
        <p:spPr>
          <a:xfrm>
            <a:off x="3930650" y="987254"/>
            <a:ext cx="44196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A0BBE32-C829-4534-92AA-0A9402AC06A8}"/>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206093" y="6238082"/>
            <a:ext cx="844809" cy="510957"/>
          </a:xfrm>
          <a:prstGeom prst="rect">
            <a:avLst/>
          </a:prstGeom>
        </p:spPr>
      </p:pic>
      <p:grpSp>
        <p:nvGrpSpPr>
          <p:cNvPr id="15" name="Group 14">
            <a:extLst>
              <a:ext uri="{FF2B5EF4-FFF2-40B4-BE49-F238E27FC236}">
                <a16:creationId xmlns:a16="http://schemas.microsoft.com/office/drawing/2014/main" id="{A3D46243-E60C-4C42-8F85-FC3B9343AFAF}"/>
              </a:ext>
            </a:extLst>
          </p:cNvPr>
          <p:cNvGrpSpPr/>
          <p:nvPr/>
        </p:nvGrpSpPr>
        <p:grpSpPr>
          <a:xfrm>
            <a:off x="0" y="6238082"/>
            <a:ext cx="3302003" cy="589321"/>
            <a:chOff x="464927" y="6019573"/>
            <a:chExt cx="3302003" cy="589321"/>
          </a:xfrm>
        </p:grpSpPr>
        <p:sp>
          <p:nvSpPr>
            <p:cNvPr id="16" name="Rectangle 15">
              <a:extLst>
                <a:ext uri="{FF2B5EF4-FFF2-40B4-BE49-F238E27FC236}">
                  <a16:creationId xmlns:a16="http://schemas.microsoft.com/office/drawing/2014/main" id="{329F7269-A063-44EA-B098-36C03E952B4A}"/>
                </a:ext>
              </a:extLst>
            </p:cNvPr>
            <p:cNvSpPr/>
            <p:nvPr/>
          </p:nvSpPr>
          <p:spPr>
            <a:xfrm>
              <a:off x="675860" y="6019573"/>
              <a:ext cx="874035" cy="43701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ubtitle 2">
              <a:extLst>
                <a:ext uri="{FF2B5EF4-FFF2-40B4-BE49-F238E27FC236}">
                  <a16:creationId xmlns:a16="http://schemas.microsoft.com/office/drawing/2014/main" id="{FC20886B-EE56-477E-B213-33D73F60992C}"/>
                </a:ext>
              </a:extLst>
            </p:cNvPr>
            <p:cNvSpPr txBox="1">
              <a:spLocks/>
            </p:cNvSpPr>
            <p:nvPr/>
          </p:nvSpPr>
          <p:spPr>
            <a:xfrm>
              <a:off x="464927" y="6097938"/>
              <a:ext cx="1295899" cy="5109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solidFill>
                    <a:schemeClr val="bg1"/>
                  </a:solidFill>
                  <a:latin typeface="Karla" charset="0"/>
                </a:rPr>
                <a:t>AC295</a:t>
              </a:r>
              <a:endParaRPr lang="en-US" sz="1800" b="1" dirty="0">
                <a:solidFill>
                  <a:schemeClr val="bg1"/>
                </a:solidFill>
                <a:latin typeface="Karla" charset="0"/>
              </a:endParaRPr>
            </a:p>
          </p:txBody>
        </p:sp>
        <p:sp>
          <p:nvSpPr>
            <p:cNvPr id="18" name="Rectangle 13">
              <a:extLst>
                <a:ext uri="{FF2B5EF4-FFF2-40B4-BE49-F238E27FC236}">
                  <a16:creationId xmlns:a16="http://schemas.microsoft.com/office/drawing/2014/main" id="{41B169CF-1DA2-49FF-A171-CA3011076EC0}"/>
                </a:ext>
              </a:extLst>
            </p:cNvPr>
            <p:cNvSpPr/>
            <p:nvPr/>
          </p:nvSpPr>
          <p:spPr>
            <a:xfrm>
              <a:off x="1549897" y="6041219"/>
              <a:ext cx="2217033" cy="400110"/>
            </a:xfrm>
            <a:custGeom>
              <a:avLst/>
              <a:gdLst>
                <a:gd name="connsiteX0" fmla="*/ 0 w 2217033"/>
                <a:gd name="connsiteY0" fmla="*/ 0 h 400110"/>
                <a:gd name="connsiteX1" fmla="*/ 532088 w 2217033"/>
                <a:gd name="connsiteY1" fmla="*/ 0 h 400110"/>
                <a:gd name="connsiteX2" fmla="*/ 1086346 w 2217033"/>
                <a:gd name="connsiteY2" fmla="*/ 0 h 400110"/>
                <a:gd name="connsiteX3" fmla="*/ 1640604 w 2217033"/>
                <a:gd name="connsiteY3" fmla="*/ 0 h 400110"/>
                <a:gd name="connsiteX4" fmla="*/ 2217033 w 2217033"/>
                <a:gd name="connsiteY4" fmla="*/ 0 h 400110"/>
                <a:gd name="connsiteX5" fmla="*/ 2217033 w 2217033"/>
                <a:gd name="connsiteY5" fmla="*/ 400110 h 400110"/>
                <a:gd name="connsiteX6" fmla="*/ 1662775 w 2217033"/>
                <a:gd name="connsiteY6" fmla="*/ 400110 h 400110"/>
                <a:gd name="connsiteX7" fmla="*/ 1152857 w 2217033"/>
                <a:gd name="connsiteY7" fmla="*/ 400110 h 400110"/>
                <a:gd name="connsiteX8" fmla="*/ 642940 w 2217033"/>
                <a:gd name="connsiteY8" fmla="*/ 400110 h 400110"/>
                <a:gd name="connsiteX9" fmla="*/ 0 w 2217033"/>
                <a:gd name="connsiteY9" fmla="*/ 400110 h 400110"/>
                <a:gd name="connsiteX10" fmla="*/ 0 w 2217033"/>
                <a:gd name="connsiteY10"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033" h="400110" fill="none" extrusionOk="0">
                  <a:moveTo>
                    <a:pt x="0" y="0"/>
                  </a:moveTo>
                  <a:cubicBezTo>
                    <a:pt x="263038" y="-7925"/>
                    <a:pt x="420560" y="1517"/>
                    <a:pt x="532088" y="0"/>
                  </a:cubicBezTo>
                  <a:cubicBezTo>
                    <a:pt x="643616" y="-1517"/>
                    <a:pt x="935144" y="292"/>
                    <a:pt x="1086346" y="0"/>
                  </a:cubicBezTo>
                  <a:cubicBezTo>
                    <a:pt x="1237548" y="-292"/>
                    <a:pt x="1501094" y="11016"/>
                    <a:pt x="1640604" y="0"/>
                  </a:cubicBezTo>
                  <a:cubicBezTo>
                    <a:pt x="1780114" y="-11016"/>
                    <a:pt x="1938923" y="9180"/>
                    <a:pt x="2217033" y="0"/>
                  </a:cubicBezTo>
                  <a:cubicBezTo>
                    <a:pt x="2212614" y="151559"/>
                    <a:pt x="2204076" y="313461"/>
                    <a:pt x="2217033" y="400110"/>
                  </a:cubicBezTo>
                  <a:cubicBezTo>
                    <a:pt x="2047578" y="378810"/>
                    <a:pt x="1914228" y="388589"/>
                    <a:pt x="1662775" y="400110"/>
                  </a:cubicBezTo>
                  <a:cubicBezTo>
                    <a:pt x="1411322" y="411631"/>
                    <a:pt x="1285485" y="408772"/>
                    <a:pt x="1152857" y="400110"/>
                  </a:cubicBezTo>
                  <a:cubicBezTo>
                    <a:pt x="1020229" y="391448"/>
                    <a:pt x="848944" y="401236"/>
                    <a:pt x="642940" y="400110"/>
                  </a:cubicBezTo>
                  <a:cubicBezTo>
                    <a:pt x="436936" y="398984"/>
                    <a:pt x="274007" y="426601"/>
                    <a:pt x="0" y="400110"/>
                  </a:cubicBezTo>
                  <a:cubicBezTo>
                    <a:pt x="14541" y="299461"/>
                    <a:pt x="-743" y="112982"/>
                    <a:pt x="0" y="0"/>
                  </a:cubicBezTo>
                  <a:close/>
                </a:path>
                <a:path w="2217033" h="400110" stroke="0" extrusionOk="0">
                  <a:moveTo>
                    <a:pt x="0" y="0"/>
                  </a:moveTo>
                  <a:cubicBezTo>
                    <a:pt x="207304" y="10404"/>
                    <a:pt x="309475" y="21847"/>
                    <a:pt x="532088" y="0"/>
                  </a:cubicBezTo>
                  <a:cubicBezTo>
                    <a:pt x="754701" y="-21847"/>
                    <a:pt x="777942" y="-4739"/>
                    <a:pt x="1019835" y="0"/>
                  </a:cubicBezTo>
                  <a:cubicBezTo>
                    <a:pt x="1261728" y="4739"/>
                    <a:pt x="1468228" y="-23737"/>
                    <a:pt x="1618434" y="0"/>
                  </a:cubicBezTo>
                  <a:cubicBezTo>
                    <a:pt x="1768640" y="23737"/>
                    <a:pt x="2032619" y="4821"/>
                    <a:pt x="2217033" y="0"/>
                  </a:cubicBezTo>
                  <a:cubicBezTo>
                    <a:pt x="2228653" y="88236"/>
                    <a:pt x="2227179" y="309932"/>
                    <a:pt x="2217033" y="400110"/>
                  </a:cubicBezTo>
                  <a:cubicBezTo>
                    <a:pt x="1978161" y="393684"/>
                    <a:pt x="1830757" y="404926"/>
                    <a:pt x="1707115" y="400110"/>
                  </a:cubicBezTo>
                  <a:cubicBezTo>
                    <a:pt x="1583473" y="395294"/>
                    <a:pt x="1347118" y="414480"/>
                    <a:pt x="1197198" y="400110"/>
                  </a:cubicBezTo>
                  <a:cubicBezTo>
                    <a:pt x="1047278" y="385740"/>
                    <a:pt x="777614" y="377421"/>
                    <a:pt x="598599" y="400110"/>
                  </a:cubicBezTo>
                  <a:cubicBezTo>
                    <a:pt x="419584" y="422799"/>
                    <a:pt x="177415" y="426553"/>
                    <a:pt x="0" y="400110"/>
                  </a:cubicBezTo>
                  <a:cubicBezTo>
                    <a:pt x="4306" y="228309"/>
                    <a:pt x="-14020" y="145186"/>
                    <a:pt x="0" y="0"/>
                  </a:cubicBezTo>
                  <a:close/>
                </a:path>
              </a:pathLst>
            </a:custGeom>
            <a:ln w="19050">
              <a:solidFill>
                <a:schemeClr val="bg1">
                  <a:lumMod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US" sz="1000" b="1" dirty="0">
                  <a:solidFill>
                    <a:schemeClr val="bg1">
                      <a:lumMod val="50000"/>
                    </a:schemeClr>
                  </a:solidFill>
                  <a:latin typeface="Karla" charset="0"/>
                </a:rPr>
                <a:t>Advanced Practical Data Science</a:t>
              </a:r>
            </a:p>
            <a:p>
              <a:r>
                <a:rPr lang="en-US" sz="1000" b="1" dirty="0" err="1">
                  <a:solidFill>
                    <a:schemeClr val="bg1">
                      <a:lumMod val="50000"/>
                    </a:schemeClr>
                  </a:solidFill>
                  <a:latin typeface="Karla" charset="0"/>
                </a:rPr>
                <a:t>Pavlos</a:t>
              </a:r>
              <a:r>
                <a:rPr lang="en-US" sz="1000" b="1" dirty="0">
                  <a:solidFill>
                    <a:schemeClr val="bg1">
                      <a:lumMod val="50000"/>
                    </a:schemeClr>
                  </a:solidFill>
                  <a:latin typeface="Karla" charset="0"/>
                </a:rPr>
                <a:t> </a:t>
              </a:r>
              <a:r>
                <a:rPr lang="en-US" sz="1000" b="1" dirty="0" err="1">
                  <a:solidFill>
                    <a:schemeClr val="bg1">
                      <a:lumMod val="50000"/>
                    </a:schemeClr>
                  </a:solidFill>
                  <a:latin typeface="Karla" charset="0"/>
                </a:rPr>
                <a:t>Protopapas</a:t>
              </a:r>
              <a:endParaRPr lang="en-US" sz="1000" b="1" dirty="0">
                <a:solidFill>
                  <a:schemeClr val="bg1">
                    <a:lumMod val="50000"/>
                  </a:schemeClr>
                </a:solidFil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1_Title and Content NO LOGO">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ctr">
              <a:defRPr b="1">
                <a:solidFill>
                  <a:schemeClr val="tx1">
                    <a:lumMod val="95000"/>
                    <a:lumOff val="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chemeClr val="tx1">
                    <a:lumMod val="95000"/>
                    <a:lumOff val="5000"/>
                  </a:schemeClr>
                </a:solidFill>
                <a:latin typeface="Karla"/>
                <a:cs typeface="Karla"/>
              </a:defRPr>
            </a:lvl1pPr>
            <a:lvl2pPr>
              <a:defRPr sz="2400">
                <a:solidFill>
                  <a:schemeClr val="tx1">
                    <a:lumMod val="95000"/>
                    <a:lumOff val="5000"/>
                  </a:schemeClr>
                </a:solidFill>
                <a:latin typeface="Karla"/>
                <a:cs typeface="Karla"/>
              </a:defRPr>
            </a:lvl2pPr>
            <a:lvl3pPr>
              <a:defRPr sz="2000">
                <a:solidFill>
                  <a:schemeClr val="tx1">
                    <a:lumMod val="95000"/>
                    <a:lumOff val="5000"/>
                  </a:schemeClr>
                </a:solidFill>
                <a:latin typeface="Karla"/>
                <a:cs typeface="Karla"/>
              </a:defRPr>
            </a:lvl3pPr>
            <a:lvl4pPr>
              <a:defRPr sz="1800">
                <a:solidFill>
                  <a:schemeClr val="tx1">
                    <a:lumMod val="95000"/>
                    <a:lumOff val="5000"/>
                  </a:schemeClr>
                </a:solidFill>
                <a:latin typeface="Karla"/>
                <a:cs typeface="Karla"/>
              </a:defRPr>
            </a:lvl4pPr>
            <a:lvl5pPr>
              <a:defRPr sz="1800">
                <a:solidFill>
                  <a:schemeClr val="tx1">
                    <a:lumMod val="95000"/>
                    <a:lumOff val="5000"/>
                  </a:schemeClr>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248388" y="6397361"/>
            <a:ext cx="2844800" cy="365125"/>
          </a:xfrm>
        </p:spPr>
        <p:txBody>
          <a:bodyPr/>
          <a:lstStyle>
            <a:lvl1pPr algn="r">
              <a:defRPr/>
            </a:lvl1pPr>
          </a:lstStyle>
          <a:p>
            <a:fld id="{DB3D23A1-04A6-4C00-8381-DADA2D40653F}" type="slidenum">
              <a:rPr lang="en-US" smtClean="0"/>
              <a:t>‹#›</a:t>
            </a:fld>
            <a:endParaRPr lang="en-US"/>
          </a:p>
        </p:txBody>
      </p:sp>
      <p:cxnSp>
        <p:nvCxnSpPr>
          <p:cNvPr id="12" name="Straight Connector 11">
            <a:extLst>
              <a:ext uri="{FF2B5EF4-FFF2-40B4-BE49-F238E27FC236}">
                <a16:creationId xmlns:a16="http://schemas.microsoft.com/office/drawing/2014/main" id="{2BB05C14-85FE-410B-8AD5-1D038FDD03F1}"/>
              </a:ext>
            </a:extLst>
          </p:cNvPr>
          <p:cNvCxnSpPr>
            <a:cxnSpLocks/>
          </p:cNvCxnSpPr>
          <p:nvPr/>
        </p:nvCxnSpPr>
        <p:spPr>
          <a:xfrm>
            <a:off x="3930650" y="987254"/>
            <a:ext cx="44196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1E1A4202-1854-4A8C-A63F-7D5E2F547B29}"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2" name="TextBox 11"/>
          <p:cNvSpPr txBox="1"/>
          <p:nvPr/>
        </p:nvSpPr>
        <p:spPr>
          <a:xfrm>
            <a:off x="4846866" y="6355080"/>
            <a:ext cx="2428870"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r>
              <a:rPr lang="en-US" sz="1100" cap="small" baseline="0" dirty="0">
                <a:solidFill>
                  <a:schemeClr val="tx1">
                    <a:lumMod val="50000"/>
                    <a:lumOff val="50000"/>
                  </a:schemeClr>
                </a:solidFill>
                <a:latin typeface="Karla" charset="0"/>
                <a:ea typeface="Karla" charset="0"/>
                <a:cs typeface="Karla" charset="0"/>
              </a:rPr>
              <a:t>,  FIUBA, June 2018</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43FDEE-31B2-4A81-9764-6BBEE99A1C59}" type="datetimeFigureOut">
              <a:rPr lang="en-US" smtClean="0"/>
              <a:t>9/8/20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D43FDEE-31B2-4A81-9764-6BBEE99A1C59}" type="datetimeFigureOut">
              <a:rPr lang="en-US" smtClean="0"/>
              <a:t>9/8/20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1A4202-1854-4A8C-A63F-7D5E2F547B29}" type="slidenum">
              <a:rPr lang="en-US" smtClean="0"/>
              <a:t>‹#›</a:t>
            </a:fld>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D43FDEE-31B2-4A81-9764-6BBEE99A1C59}" type="datetimeFigureOut">
              <a:rPr lang="en-US" smtClean="0"/>
              <a:t>9/8/20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1A4202-1854-4A8C-A63F-7D5E2F547B29}" type="slidenum">
              <a:rPr lang="en-US" smtClean="0"/>
              <a:t>‹#›</a:t>
            </a:fld>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TextBox 12"/>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45E2-B05B-417F-A808-39B23536D0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D8B6301-CE95-481A-8E07-6D136FD07F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E904A7-C088-4DA7-8A0C-08AE432B9655}"/>
              </a:ext>
            </a:extLst>
          </p:cNvPr>
          <p:cNvSpPr>
            <a:spLocks noGrp="1"/>
          </p:cNvSpPr>
          <p:nvPr>
            <p:ph type="dt" sz="half" idx="10"/>
          </p:nvPr>
        </p:nvSpPr>
        <p:spPr/>
        <p:txBody>
          <a:bodyPr/>
          <a:lstStyle/>
          <a:p>
            <a:fld id="{F1DB05E7-376B-42E9-BFB9-A2253E2039EB}" type="datetimeFigureOut">
              <a:rPr lang="en-US" smtClean="0"/>
              <a:t>9/8/20</a:t>
            </a:fld>
            <a:endParaRPr lang="en-US"/>
          </a:p>
        </p:txBody>
      </p:sp>
      <p:sp>
        <p:nvSpPr>
          <p:cNvPr id="5" name="Footer Placeholder 4">
            <a:extLst>
              <a:ext uri="{FF2B5EF4-FFF2-40B4-BE49-F238E27FC236}">
                <a16:creationId xmlns:a16="http://schemas.microsoft.com/office/drawing/2014/main" id="{EB9FC91C-1512-41F2-ABA7-00C1D6A4FC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C96D90-74B5-467C-83E1-AD10429F60CF}"/>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123543363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067608"/>
            <a:ext cx="10972800" cy="767276"/>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D43FDEE-31B2-4A81-9764-6BBEE99A1C59}" type="datetimeFigureOut">
              <a:rPr lang="en-US" smtClean="0"/>
              <a:t>9/8/20</a:t>
            </a:fld>
            <a:endParaRPr lang="en-US"/>
          </a:p>
        </p:txBody>
      </p:sp>
      <p:sp>
        <p:nvSpPr>
          <p:cNvPr id="5" name="Slide Number Placeholder 4"/>
          <p:cNvSpPr>
            <a:spLocks noGrp="1"/>
          </p:cNvSpPr>
          <p:nvPr>
            <p:ph type="sldNum" sz="quarter" idx="12"/>
          </p:nvPr>
        </p:nvSpPr>
        <p:spPr>
          <a:xfrm>
            <a:off x="8737600" y="6352247"/>
            <a:ext cx="2844800" cy="365125"/>
          </a:xfrm>
        </p:spPr>
        <p:txBody>
          <a:bodyPr/>
          <a:lstStyle/>
          <a:p>
            <a:fld id="{1E1A4202-1854-4A8C-A63F-7D5E2F547B29}" type="slidenum">
              <a:rPr lang="en-US" smtClean="0"/>
              <a:t>‹#›</a:t>
            </a:fld>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0" name="TextBox 9"/>
          <p:cNvSpPr txBox="1"/>
          <p:nvPr/>
        </p:nvSpPr>
        <p:spPr>
          <a:xfrm>
            <a:off x="4846320" y="6359122"/>
            <a:ext cx="2428870"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r>
              <a:rPr lang="en-US" sz="1100" cap="small" baseline="0" dirty="0">
                <a:solidFill>
                  <a:schemeClr val="tx1">
                    <a:lumMod val="50000"/>
                    <a:lumOff val="50000"/>
                  </a:schemeClr>
                </a:solidFill>
                <a:latin typeface="Karla" charset="0"/>
                <a:ea typeface="Karla" charset="0"/>
                <a:cs typeface="Karla" charset="0"/>
              </a:rPr>
              <a:t>,  FIUBA, June 2018</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43FDEE-31B2-4A81-9764-6BBEE99A1C59}" type="datetimeFigureOut">
              <a:rPr lang="en-US" smtClean="0"/>
              <a:t>9/8/20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43FDEE-31B2-4A81-9764-6BBEE99A1C59}" type="datetimeFigureOut">
              <a:rPr lang="en-US" smtClean="0"/>
              <a:t>9/8/20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43FDEE-31B2-4A81-9764-6BBEE99A1C59}" type="datetimeFigureOut">
              <a:rPr lang="en-US" smtClean="0"/>
              <a:t>9/8/20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43FDEE-31B2-4A81-9764-6BBEE99A1C59}" type="datetimeFigureOut">
              <a:rPr lang="en-US" smtClean="0"/>
              <a:t>9/8/20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43FDEE-31B2-4A81-9764-6BBEE99A1C59}" type="datetimeFigureOut">
              <a:rPr lang="en-US" smtClean="0"/>
              <a:t>9/8/20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0D16A-4BE1-4324-9465-EA5372E5473F}"/>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4A4463-C390-4D80-8900-E3783BBAEFD3}"/>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9F748D-A959-4741-B0CB-E2258A828813}"/>
              </a:ext>
            </a:extLst>
          </p:cNvPr>
          <p:cNvSpPr>
            <a:spLocks noGrp="1"/>
          </p:cNvSpPr>
          <p:nvPr>
            <p:ph type="dt" sz="half" idx="10"/>
          </p:nvPr>
        </p:nvSpPr>
        <p:spPr/>
        <p:txBody>
          <a:bodyPr/>
          <a:lstStyle/>
          <a:p>
            <a:fld id="{BD43FDEE-31B2-4A81-9764-6BBEE99A1C59}" type="datetimeFigureOut">
              <a:rPr lang="en-US" smtClean="0"/>
              <a:t>9/8/20</a:t>
            </a:fld>
            <a:endParaRPr lang="en-US"/>
          </a:p>
        </p:txBody>
      </p:sp>
      <p:sp>
        <p:nvSpPr>
          <p:cNvPr id="5" name="Footer Placeholder 4">
            <a:extLst>
              <a:ext uri="{FF2B5EF4-FFF2-40B4-BE49-F238E27FC236}">
                <a16:creationId xmlns:a16="http://schemas.microsoft.com/office/drawing/2014/main" id="{35989003-AAF3-4BFC-A67F-DF6F95393A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2010D9-9443-435E-BA0D-07B5F6E35A7E}"/>
              </a:ext>
            </a:extLst>
          </p:cNvPr>
          <p:cNvSpPr>
            <a:spLocks noGrp="1"/>
          </p:cNvSpPr>
          <p:nvPr>
            <p:ph type="sldNum" sz="quarter" idx="12"/>
          </p:nvPr>
        </p:nvSpPr>
        <p:spPr/>
        <p:txBody>
          <a:bodyPr/>
          <a:lstStyle/>
          <a:p>
            <a:fld id="{1E1A4202-1854-4A8C-A63F-7D5E2F547B29}" type="slidenum">
              <a:rPr lang="en-US" smtClean="0"/>
              <a:t>‹#›</a:t>
            </a:fld>
            <a:endParaRPr lang="en-US"/>
          </a:p>
        </p:txBody>
      </p:sp>
    </p:spTree>
    <p:extLst>
      <p:ext uri="{BB962C8B-B14F-4D97-AF65-F5344CB8AC3E}">
        <p14:creationId xmlns:p14="http://schemas.microsoft.com/office/powerpoint/2010/main" val="4666875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outlin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7D21F40-B884-4EB9-990B-7ACFD96EAC60}"/>
              </a:ext>
            </a:extLst>
          </p:cNvPr>
          <p:cNvSpPr>
            <a:spLocks noGrp="1"/>
          </p:cNvSpPr>
          <p:nvPr>
            <p:ph type="sldNum" sz="quarter" idx="12"/>
          </p:nvPr>
        </p:nvSpPr>
        <p:spPr>
          <a:xfrm>
            <a:off x="8462893" y="6389362"/>
            <a:ext cx="2743200" cy="365125"/>
          </a:xfrm>
        </p:spPr>
        <p:txBody>
          <a:bodyPr/>
          <a:lstStyle/>
          <a:p>
            <a:fld id="{1E1A4202-1854-4A8C-A63F-7D5E2F547B29}" type="slidenum">
              <a:rPr lang="en-US" smtClean="0"/>
              <a:t>‹#›</a:t>
            </a:fld>
            <a:endParaRPr lang="en-US"/>
          </a:p>
        </p:txBody>
      </p:sp>
      <p:pic>
        <p:nvPicPr>
          <p:cNvPr id="8" name="Picture 7">
            <a:extLst>
              <a:ext uri="{FF2B5EF4-FFF2-40B4-BE49-F238E27FC236}">
                <a16:creationId xmlns:a16="http://schemas.microsoft.com/office/drawing/2014/main" id="{6A0BBE32-C829-4534-92AA-0A9402AC06A8}"/>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206093" y="6238082"/>
            <a:ext cx="844809" cy="510957"/>
          </a:xfrm>
          <a:prstGeom prst="rect">
            <a:avLst/>
          </a:prstGeom>
        </p:spPr>
      </p:pic>
      <p:cxnSp>
        <p:nvCxnSpPr>
          <p:cNvPr id="10" name="Straight Connector 9">
            <a:extLst>
              <a:ext uri="{FF2B5EF4-FFF2-40B4-BE49-F238E27FC236}">
                <a16:creationId xmlns:a16="http://schemas.microsoft.com/office/drawing/2014/main" id="{2BB05C14-85FE-410B-8AD5-1D038FDD03F1}"/>
              </a:ext>
            </a:extLst>
          </p:cNvPr>
          <p:cNvCxnSpPr>
            <a:cxnSpLocks/>
          </p:cNvCxnSpPr>
          <p:nvPr userDrawn="1"/>
        </p:nvCxnSpPr>
        <p:spPr>
          <a:xfrm>
            <a:off x="3930650" y="987254"/>
            <a:ext cx="44196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A3D46243-E60C-4C42-8F85-FC3B9343AFAF}"/>
              </a:ext>
            </a:extLst>
          </p:cNvPr>
          <p:cNvGrpSpPr/>
          <p:nvPr userDrawn="1"/>
        </p:nvGrpSpPr>
        <p:grpSpPr>
          <a:xfrm>
            <a:off x="0" y="6238082"/>
            <a:ext cx="3302003" cy="589321"/>
            <a:chOff x="464927" y="6019573"/>
            <a:chExt cx="3302003" cy="589321"/>
          </a:xfrm>
        </p:grpSpPr>
        <p:sp>
          <p:nvSpPr>
            <p:cNvPr id="12" name="Rectangle 11">
              <a:extLst>
                <a:ext uri="{FF2B5EF4-FFF2-40B4-BE49-F238E27FC236}">
                  <a16:creationId xmlns:a16="http://schemas.microsoft.com/office/drawing/2014/main" id="{329F7269-A063-44EA-B098-36C03E952B4A}"/>
                </a:ext>
              </a:extLst>
            </p:cNvPr>
            <p:cNvSpPr/>
            <p:nvPr/>
          </p:nvSpPr>
          <p:spPr>
            <a:xfrm>
              <a:off x="675860" y="6019573"/>
              <a:ext cx="874035" cy="43701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ubtitle 2">
              <a:extLst>
                <a:ext uri="{FF2B5EF4-FFF2-40B4-BE49-F238E27FC236}">
                  <a16:creationId xmlns:a16="http://schemas.microsoft.com/office/drawing/2014/main" id="{FC20886B-EE56-477E-B213-33D73F60992C}"/>
                </a:ext>
              </a:extLst>
            </p:cNvPr>
            <p:cNvSpPr txBox="1">
              <a:spLocks/>
            </p:cNvSpPr>
            <p:nvPr/>
          </p:nvSpPr>
          <p:spPr>
            <a:xfrm>
              <a:off x="464927" y="6097938"/>
              <a:ext cx="1295899" cy="5109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solidFill>
                    <a:schemeClr val="bg1"/>
                  </a:solidFill>
                  <a:latin typeface="Karla" charset="0"/>
                </a:rPr>
                <a:t>AC295</a:t>
              </a:r>
              <a:endParaRPr lang="en-US" sz="1800" b="1" dirty="0">
                <a:solidFill>
                  <a:schemeClr val="bg1"/>
                </a:solidFill>
                <a:latin typeface="Karla" charset="0"/>
              </a:endParaRPr>
            </a:p>
          </p:txBody>
        </p:sp>
        <p:sp>
          <p:nvSpPr>
            <p:cNvPr id="14" name="Rectangle 13">
              <a:extLst>
                <a:ext uri="{FF2B5EF4-FFF2-40B4-BE49-F238E27FC236}">
                  <a16:creationId xmlns:a16="http://schemas.microsoft.com/office/drawing/2014/main" id="{41B169CF-1DA2-49FF-A171-CA3011076EC0}"/>
                </a:ext>
              </a:extLst>
            </p:cNvPr>
            <p:cNvSpPr/>
            <p:nvPr/>
          </p:nvSpPr>
          <p:spPr>
            <a:xfrm>
              <a:off x="1549897" y="6041219"/>
              <a:ext cx="2217033" cy="400110"/>
            </a:xfrm>
            <a:custGeom>
              <a:avLst/>
              <a:gdLst>
                <a:gd name="connsiteX0" fmla="*/ 0 w 2217033"/>
                <a:gd name="connsiteY0" fmla="*/ 0 h 400110"/>
                <a:gd name="connsiteX1" fmla="*/ 532088 w 2217033"/>
                <a:gd name="connsiteY1" fmla="*/ 0 h 400110"/>
                <a:gd name="connsiteX2" fmla="*/ 1086346 w 2217033"/>
                <a:gd name="connsiteY2" fmla="*/ 0 h 400110"/>
                <a:gd name="connsiteX3" fmla="*/ 1640604 w 2217033"/>
                <a:gd name="connsiteY3" fmla="*/ 0 h 400110"/>
                <a:gd name="connsiteX4" fmla="*/ 2217033 w 2217033"/>
                <a:gd name="connsiteY4" fmla="*/ 0 h 400110"/>
                <a:gd name="connsiteX5" fmla="*/ 2217033 w 2217033"/>
                <a:gd name="connsiteY5" fmla="*/ 400110 h 400110"/>
                <a:gd name="connsiteX6" fmla="*/ 1662775 w 2217033"/>
                <a:gd name="connsiteY6" fmla="*/ 400110 h 400110"/>
                <a:gd name="connsiteX7" fmla="*/ 1152857 w 2217033"/>
                <a:gd name="connsiteY7" fmla="*/ 400110 h 400110"/>
                <a:gd name="connsiteX8" fmla="*/ 642940 w 2217033"/>
                <a:gd name="connsiteY8" fmla="*/ 400110 h 400110"/>
                <a:gd name="connsiteX9" fmla="*/ 0 w 2217033"/>
                <a:gd name="connsiteY9" fmla="*/ 400110 h 400110"/>
                <a:gd name="connsiteX10" fmla="*/ 0 w 2217033"/>
                <a:gd name="connsiteY10"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033" h="400110" fill="none" extrusionOk="0">
                  <a:moveTo>
                    <a:pt x="0" y="0"/>
                  </a:moveTo>
                  <a:cubicBezTo>
                    <a:pt x="263038" y="-7925"/>
                    <a:pt x="420560" y="1517"/>
                    <a:pt x="532088" y="0"/>
                  </a:cubicBezTo>
                  <a:cubicBezTo>
                    <a:pt x="643616" y="-1517"/>
                    <a:pt x="935144" y="292"/>
                    <a:pt x="1086346" y="0"/>
                  </a:cubicBezTo>
                  <a:cubicBezTo>
                    <a:pt x="1237548" y="-292"/>
                    <a:pt x="1501094" y="11016"/>
                    <a:pt x="1640604" y="0"/>
                  </a:cubicBezTo>
                  <a:cubicBezTo>
                    <a:pt x="1780114" y="-11016"/>
                    <a:pt x="1938923" y="9180"/>
                    <a:pt x="2217033" y="0"/>
                  </a:cubicBezTo>
                  <a:cubicBezTo>
                    <a:pt x="2212614" y="151559"/>
                    <a:pt x="2204076" y="313461"/>
                    <a:pt x="2217033" y="400110"/>
                  </a:cubicBezTo>
                  <a:cubicBezTo>
                    <a:pt x="2047578" y="378810"/>
                    <a:pt x="1914228" y="388589"/>
                    <a:pt x="1662775" y="400110"/>
                  </a:cubicBezTo>
                  <a:cubicBezTo>
                    <a:pt x="1411322" y="411631"/>
                    <a:pt x="1285485" y="408772"/>
                    <a:pt x="1152857" y="400110"/>
                  </a:cubicBezTo>
                  <a:cubicBezTo>
                    <a:pt x="1020229" y="391448"/>
                    <a:pt x="848944" y="401236"/>
                    <a:pt x="642940" y="400110"/>
                  </a:cubicBezTo>
                  <a:cubicBezTo>
                    <a:pt x="436936" y="398984"/>
                    <a:pt x="274007" y="426601"/>
                    <a:pt x="0" y="400110"/>
                  </a:cubicBezTo>
                  <a:cubicBezTo>
                    <a:pt x="14541" y="299461"/>
                    <a:pt x="-743" y="112982"/>
                    <a:pt x="0" y="0"/>
                  </a:cubicBezTo>
                  <a:close/>
                </a:path>
                <a:path w="2217033" h="400110" stroke="0" extrusionOk="0">
                  <a:moveTo>
                    <a:pt x="0" y="0"/>
                  </a:moveTo>
                  <a:cubicBezTo>
                    <a:pt x="207304" y="10404"/>
                    <a:pt x="309475" y="21847"/>
                    <a:pt x="532088" y="0"/>
                  </a:cubicBezTo>
                  <a:cubicBezTo>
                    <a:pt x="754701" y="-21847"/>
                    <a:pt x="777942" y="-4739"/>
                    <a:pt x="1019835" y="0"/>
                  </a:cubicBezTo>
                  <a:cubicBezTo>
                    <a:pt x="1261728" y="4739"/>
                    <a:pt x="1468228" y="-23737"/>
                    <a:pt x="1618434" y="0"/>
                  </a:cubicBezTo>
                  <a:cubicBezTo>
                    <a:pt x="1768640" y="23737"/>
                    <a:pt x="2032619" y="4821"/>
                    <a:pt x="2217033" y="0"/>
                  </a:cubicBezTo>
                  <a:cubicBezTo>
                    <a:pt x="2228653" y="88236"/>
                    <a:pt x="2227179" y="309932"/>
                    <a:pt x="2217033" y="400110"/>
                  </a:cubicBezTo>
                  <a:cubicBezTo>
                    <a:pt x="1978161" y="393684"/>
                    <a:pt x="1830757" y="404926"/>
                    <a:pt x="1707115" y="400110"/>
                  </a:cubicBezTo>
                  <a:cubicBezTo>
                    <a:pt x="1583473" y="395294"/>
                    <a:pt x="1347118" y="414480"/>
                    <a:pt x="1197198" y="400110"/>
                  </a:cubicBezTo>
                  <a:cubicBezTo>
                    <a:pt x="1047278" y="385740"/>
                    <a:pt x="777614" y="377421"/>
                    <a:pt x="598599" y="400110"/>
                  </a:cubicBezTo>
                  <a:cubicBezTo>
                    <a:pt x="419584" y="422799"/>
                    <a:pt x="177415" y="426553"/>
                    <a:pt x="0" y="400110"/>
                  </a:cubicBezTo>
                  <a:cubicBezTo>
                    <a:pt x="4306" y="228309"/>
                    <a:pt x="-14020" y="145186"/>
                    <a:pt x="0" y="0"/>
                  </a:cubicBezTo>
                  <a:close/>
                </a:path>
              </a:pathLst>
            </a:custGeom>
            <a:ln w="19050">
              <a:solidFill>
                <a:schemeClr val="bg1">
                  <a:lumMod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US" sz="1000" b="1" dirty="0">
                  <a:solidFill>
                    <a:schemeClr val="bg1">
                      <a:lumMod val="50000"/>
                    </a:schemeClr>
                  </a:solidFill>
                  <a:latin typeface="Karla" charset="0"/>
                </a:rPr>
                <a:t>Advanced Practical Data Science</a:t>
              </a:r>
            </a:p>
            <a:p>
              <a:r>
                <a:rPr lang="en-US" sz="1000" b="1" dirty="0" err="1">
                  <a:solidFill>
                    <a:schemeClr val="bg1">
                      <a:lumMod val="50000"/>
                    </a:schemeClr>
                  </a:solidFill>
                  <a:latin typeface="Karla" charset="0"/>
                </a:rPr>
                <a:t>Pavlos</a:t>
              </a:r>
              <a:r>
                <a:rPr lang="en-US" sz="1000" b="1" dirty="0">
                  <a:solidFill>
                    <a:schemeClr val="bg1">
                      <a:lumMod val="50000"/>
                    </a:schemeClr>
                  </a:solidFill>
                  <a:latin typeface="Karla" charset="0"/>
                </a:rPr>
                <a:t> </a:t>
              </a:r>
              <a:r>
                <a:rPr lang="en-US" sz="1000" b="1" dirty="0" err="1">
                  <a:solidFill>
                    <a:schemeClr val="bg1">
                      <a:lumMod val="50000"/>
                    </a:schemeClr>
                  </a:solidFill>
                  <a:latin typeface="Karla" charset="0"/>
                </a:rPr>
                <a:t>Protopapas</a:t>
              </a:r>
              <a:endParaRPr lang="en-US" sz="1000" b="1" dirty="0">
                <a:solidFill>
                  <a:schemeClr val="bg1">
                    <a:lumMod val="50000"/>
                  </a:schemeClr>
                </a:solidFill>
              </a:endParaRPr>
            </a:p>
          </p:txBody>
        </p:sp>
      </p:grpSp>
      <p:sp>
        <p:nvSpPr>
          <p:cNvPr id="18" name="Text Placeholder 17">
            <a:extLst>
              <a:ext uri="{FF2B5EF4-FFF2-40B4-BE49-F238E27FC236}">
                <a16:creationId xmlns:a16="http://schemas.microsoft.com/office/drawing/2014/main" id="{34EE5573-A9CB-4BD1-BEAD-BE9DA2AD4B65}"/>
              </a:ext>
            </a:extLst>
          </p:cNvPr>
          <p:cNvSpPr>
            <a:spLocks noGrp="1"/>
          </p:cNvSpPr>
          <p:nvPr>
            <p:ph type="body" sz="quarter" idx="13" hasCustomPrompt="1"/>
          </p:nvPr>
        </p:nvSpPr>
        <p:spPr>
          <a:xfrm>
            <a:off x="2743200" y="1821235"/>
            <a:ext cx="6794500" cy="4049477"/>
          </a:xfrm>
          <a:prstGeom prst="rect">
            <a:avLst/>
          </a:prstGeom>
        </p:spPr>
        <p:txBody>
          <a:bodyPr/>
          <a:lstStyle>
            <a:lvl1pPr marL="0" indent="0" algn="ctr">
              <a:buNone/>
              <a:defRPr>
                <a:latin typeface="Karla" pitchFamily="2" charset="0"/>
              </a:defRPr>
            </a:lvl1pPr>
            <a:lvl2pPr marL="457200" indent="0" algn="ctr">
              <a:buNone/>
              <a:defRPr>
                <a:latin typeface="Karla" pitchFamily="2" charset="0"/>
              </a:defRPr>
            </a:lvl2pPr>
            <a:lvl3pPr marL="914400" indent="0" algn="ctr">
              <a:buNone/>
              <a:defRPr>
                <a:latin typeface="Karla" pitchFamily="2" charset="0"/>
              </a:defRPr>
            </a:lvl3pPr>
            <a:lvl4pPr marL="1371600" indent="0" algn="ctr">
              <a:buNone/>
              <a:defRPr>
                <a:latin typeface="Karla" pitchFamily="2" charset="0"/>
              </a:defRPr>
            </a:lvl4pPr>
            <a:lvl5pPr marL="1828800" indent="0" algn="ctr">
              <a:buNone/>
              <a:defRPr>
                <a:latin typeface="Karla" pitchFamily="2" charset="0"/>
              </a:defRPr>
            </a:lvl5pPr>
          </a:lstStyle>
          <a:p>
            <a:pPr lvl="0"/>
            <a:r>
              <a:rPr lang="en-US" dirty="0"/>
              <a:t>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15" name="Text Placeholder 17">
            <a:extLst>
              <a:ext uri="{FF2B5EF4-FFF2-40B4-BE49-F238E27FC236}">
                <a16:creationId xmlns:a16="http://schemas.microsoft.com/office/drawing/2014/main" id="{34EE5573-A9CB-4BD1-BEAD-BE9DA2AD4B65}"/>
              </a:ext>
            </a:extLst>
          </p:cNvPr>
          <p:cNvSpPr>
            <a:spLocks noGrp="1"/>
          </p:cNvSpPr>
          <p:nvPr>
            <p:ph type="body" sz="quarter" idx="14" hasCustomPrompt="1"/>
          </p:nvPr>
        </p:nvSpPr>
        <p:spPr>
          <a:xfrm>
            <a:off x="2517913" y="174690"/>
            <a:ext cx="7172187" cy="644999"/>
          </a:xfrm>
          <a:prstGeom prst="rect">
            <a:avLst/>
          </a:prstGeom>
        </p:spPr>
        <p:txBody>
          <a:bodyPr>
            <a:normAutofit/>
          </a:bodyPr>
          <a:lstStyle>
            <a:lvl1pPr marL="0" indent="0" algn="ctr">
              <a:buNone/>
              <a:defRPr sz="3800" b="1">
                <a:latin typeface="Karla" pitchFamily="2" charset="0"/>
              </a:defRPr>
            </a:lvl1pPr>
            <a:lvl2pPr marL="457200" indent="0" algn="ctr">
              <a:buNone/>
              <a:defRPr>
                <a:latin typeface="Karla" pitchFamily="2" charset="0"/>
              </a:defRPr>
            </a:lvl2pPr>
            <a:lvl3pPr marL="914400" indent="0" algn="ctr">
              <a:buNone/>
              <a:defRPr>
                <a:latin typeface="Karla" pitchFamily="2" charset="0"/>
              </a:defRPr>
            </a:lvl3pPr>
            <a:lvl4pPr marL="1371600" indent="0" algn="ctr">
              <a:buNone/>
              <a:defRPr>
                <a:latin typeface="Karla" pitchFamily="2" charset="0"/>
              </a:defRPr>
            </a:lvl4pPr>
            <a:lvl5pPr marL="1828800" indent="0" algn="ctr">
              <a:buNone/>
              <a:defRPr>
                <a:latin typeface="Karla" pitchFamily="2" charset="0"/>
              </a:defRPr>
            </a:lvl5pPr>
          </a:lstStyle>
          <a:p>
            <a:pPr lvl="0"/>
            <a:r>
              <a:rPr lang="en-US" dirty="0"/>
              <a:t>Slide Title</a:t>
            </a:r>
          </a:p>
        </p:txBody>
      </p:sp>
    </p:spTree>
    <p:extLst>
      <p:ext uri="{BB962C8B-B14F-4D97-AF65-F5344CB8AC3E}">
        <p14:creationId xmlns:p14="http://schemas.microsoft.com/office/powerpoint/2010/main" val="10078277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a_slide_w_titl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7D21F40-B884-4EB9-990B-7ACFD96EAC60}"/>
              </a:ext>
            </a:extLst>
          </p:cNvPr>
          <p:cNvSpPr>
            <a:spLocks noGrp="1"/>
          </p:cNvSpPr>
          <p:nvPr>
            <p:ph type="sldNum" sz="quarter" idx="12"/>
          </p:nvPr>
        </p:nvSpPr>
        <p:spPr>
          <a:xfrm>
            <a:off x="8462893" y="6389362"/>
            <a:ext cx="2743200" cy="365125"/>
          </a:xfrm>
        </p:spPr>
        <p:txBody>
          <a:bodyPr/>
          <a:lstStyle/>
          <a:p>
            <a:fld id="{1E1A4202-1854-4A8C-A63F-7D5E2F547B29}" type="slidenum">
              <a:rPr lang="en-US" smtClean="0"/>
              <a:t>‹#›</a:t>
            </a:fld>
            <a:endParaRPr lang="en-US"/>
          </a:p>
        </p:txBody>
      </p:sp>
      <p:sp>
        <p:nvSpPr>
          <p:cNvPr id="7" name="Title 1">
            <a:extLst>
              <a:ext uri="{FF2B5EF4-FFF2-40B4-BE49-F238E27FC236}">
                <a16:creationId xmlns:a16="http://schemas.microsoft.com/office/drawing/2014/main" id="{03B777CA-3AD4-4055-A6F3-D229173E3BA8}"/>
              </a:ext>
            </a:extLst>
          </p:cNvPr>
          <p:cNvSpPr txBox="1">
            <a:spLocks/>
          </p:cNvSpPr>
          <p:nvPr userDrawn="1"/>
        </p:nvSpPr>
        <p:spPr>
          <a:xfrm>
            <a:off x="2743738" y="401358"/>
            <a:ext cx="6793424" cy="6479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b="1" dirty="0">
              <a:latin typeface="Karla" panose="020F0502020204030204" pitchFamily="2" charset="0"/>
              <a:ea typeface="Futura" panose="02020800000000000000" pitchFamily="18" charset="0"/>
              <a:cs typeface="Futura" panose="02020800000000000000" pitchFamily="18" charset="0"/>
            </a:endParaRPr>
          </a:p>
        </p:txBody>
      </p:sp>
      <p:pic>
        <p:nvPicPr>
          <p:cNvPr id="8" name="Picture 7">
            <a:extLst>
              <a:ext uri="{FF2B5EF4-FFF2-40B4-BE49-F238E27FC236}">
                <a16:creationId xmlns:a16="http://schemas.microsoft.com/office/drawing/2014/main" id="{6A0BBE32-C829-4534-92AA-0A9402AC06A8}"/>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206093" y="6238082"/>
            <a:ext cx="844809" cy="510957"/>
          </a:xfrm>
          <a:prstGeom prst="rect">
            <a:avLst/>
          </a:prstGeom>
        </p:spPr>
      </p:pic>
      <p:cxnSp>
        <p:nvCxnSpPr>
          <p:cNvPr id="10" name="Straight Connector 9">
            <a:extLst>
              <a:ext uri="{FF2B5EF4-FFF2-40B4-BE49-F238E27FC236}">
                <a16:creationId xmlns:a16="http://schemas.microsoft.com/office/drawing/2014/main" id="{2BB05C14-85FE-410B-8AD5-1D038FDD03F1}"/>
              </a:ext>
            </a:extLst>
          </p:cNvPr>
          <p:cNvCxnSpPr>
            <a:cxnSpLocks/>
          </p:cNvCxnSpPr>
          <p:nvPr userDrawn="1"/>
        </p:nvCxnSpPr>
        <p:spPr>
          <a:xfrm>
            <a:off x="3930650" y="1199286"/>
            <a:ext cx="44196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A3D46243-E60C-4C42-8F85-FC3B9343AFAF}"/>
              </a:ext>
            </a:extLst>
          </p:cNvPr>
          <p:cNvGrpSpPr/>
          <p:nvPr userDrawn="1"/>
        </p:nvGrpSpPr>
        <p:grpSpPr>
          <a:xfrm>
            <a:off x="0" y="6238082"/>
            <a:ext cx="3302003" cy="589321"/>
            <a:chOff x="464927" y="6019573"/>
            <a:chExt cx="3302003" cy="589321"/>
          </a:xfrm>
        </p:grpSpPr>
        <p:sp>
          <p:nvSpPr>
            <p:cNvPr id="12" name="Rectangle 11">
              <a:extLst>
                <a:ext uri="{FF2B5EF4-FFF2-40B4-BE49-F238E27FC236}">
                  <a16:creationId xmlns:a16="http://schemas.microsoft.com/office/drawing/2014/main" id="{329F7269-A063-44EA-B098-36C03E952B4A}"/>
                </a:ext>
              </a:extLst>
            </p:cNvPr>
            <p:cNvSpPr/>
            <p:nvPr/>
          </p:nvSpPr>
          <p:spPr>
            <a:xfrm>
              <a:off x="675860" y="6019573"/>
              <a:ext cx="874035" cy="43701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ubtitle 2">
              <a:extLst>
                <a:ext uri="{FF2B5EF4-FFF2-40B4-BE49-F238E27FC236}">
                  <a16:creationId xmlns:a16="http://schemas.microsoft.com/office/drawing/2014/main" id="{FC20886B-EE56-477E-B213-33D73F60992C}"/>
                </a:ext>
              </a:extLst>
            </p:cNvPr>
            <p:cNvSpPr txBox="1">
              <a:spLocks/>
            </p:cNvSpPr>
            <p:nvPr/>
          </p:nvSpPr>
          <p:spPr>
            <a:xfrm>
              <a:off x="464927" y="6097938"/>
              <a:ext cx="1295899" cy="5109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solidFill>
                    <a:schemeClr val="bg1"/>
                  </a:solidFill>
                  <a:latin typeface="Karla" charset="0"/>
                </a:rPr>
                <a:t>AC295</a:t>
              </a:r>
              <a:endParaRPr lang="en-US" sz="1800" b="1" dirty="0">
                <a:solidFill>
                  <a:schemeClr val="bg1"/>
                </a:solidFill>
                <a:latin typeface="Karla" charset="0"/>
              </a:endParaRPr>
            </a:p>
          </p:txBody>
        </p:sp>
        <p:sp>
          <p:nvSpPr>
            <p:cNvPr id="14" name="Rectangle 13">
              <a:extLst>
                <a:ext uri="{FF2B5EF4-FFF2-40B4-BE49-F238E27FC236}">
                  <a16:creationId xmlns:a16="http://schemas.microsoft.com/office/drawing/2014/main" id="{41B169CF-1DA2-49FF-A171-CA3011076EC0}"/>
                </a:ext>
              </a:extLst>
            </p:cNvPr>
            <p:cNvSpPr/>
            <p:nvPr/>
          </p:nvSpPr>
          <p:spPr>
            <a:xfrm>
              <a:off x="1549897" y="6041219"/>
              <a:ext cx="2217033" cy="400110"/>
            </a:xfrm>
            <a:custGeom>
              <a:avLst/>
              <a:gdLst>
                <a:gd name="connsiteX0" fmla="*/ 0 w 2217033"/>
                <a:gd name="connsiteY0" fmla="*/ 0 h 400110"/>
                <a:gd name="connsiteX1" fmla="*/ 532088 w 2217033"/>
                <a:gd name="connsiteY1" fmla="*/ 0 h 400110"/>
                <a:gd name="connsiteX2" fmla="*/ 1086346 w 2217033"/>
                <a:gd name="connsiteY2" fmla="*/ 0 h 400110"/>
                <a:gd name="connsiteX3" fmla="*/ 1640604 w 2217033"/>
                <a:gd name="connsiteY3" fmla="*/ 0 h 400110"/>
                <a:gd name="connsiteX4" fmla="*/ 2217033 w 2217033"/>
                <a:gd name="connsiteY4" fmla="*/ 0 h 400110"/>
                <a:gd name="connsiteX5" fmla="*/ 2217033 w 2217033"/>
                <a:gd name="connsiteY5" fmla="*/ 400110 h 400110"/>
                <a:gd name="connsiteX6" fmla="*/ 1662775 w 2217033"/>
                <a:gd name="connsiteY6" fmla="*/ 400110 h 400110"/>
                <a:gd name="connsiteX7" fmla="*/ 1152857 w 2217033"/>
                <a:gd name="connsiteY7" fmla="*/ 400110 h 400110"/>
                <a:gd name="connsiteX8" fmla="*/ 642940 w 2217033"/>
                <a:gd name="connsiteY8" fmla="*/ 400110 h 400110"/>
                <a:gd name="connsiteX9" fmla="*/ 0 w 2217033"/>
                <a:gd name="connsiteY9" fmla="*/ 400110 h 400110"/>
                <a:gd name="connsiteX10" fmla="*/ 0 w 2217033"/>
                <a:gd name="connsiteY10"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033" h="400110" fill="none" extrusionOk="0">
                  <a:moveTo>
                    <a:pt x="0" y="0"/>
                  </a:moveTo>
                  <a:cubicBezTo>
                    <a:pt x="263038" y="-7925"/>
                    <a:pt x="420560" y="1517"/>
                    <a:pt x="532088" y="0"/>
                  </a:cubicBezTo>
                  <a:cubicBezTo>
                    <a:pt x="643616" y="-1517"/>
                    <a:pt x="935144" y="292"/>
                    <a:pt x="1086346" y="0"/>
                  </a:cubicBezTo>
                  <a:cubicBezTo>
                    <a:pt x="1237548" y="-292"/>
                    <a:pt x="1501094" y="11016"/>
                    <a:pt x="1640604" y="0"/>
                  </a:cubicBezTo>
                  <a:cubicBezTo>
                    <a:pt x="1780114" y="-11016"/>
                    <a:pt x="1938923" y="9180"/>
                    <a:pt x="2217033" y="0"/>
                  </a:cubicBezTo>
                  <a:cubicBezTo>
                    <a:pt x="2212614" y="151559"/>
                    <a:pt x="2204076" y="313461"/>
                    <a:pt x="2217033" y="400110"/>
                  </a:cubicBezTo>
                  <a:cubicBezTo>
                    <a:pt x="2047578" y="378810"/>
                    <a:pt x="1914228" y="388589"/>
                    <a:pt x="1662775" y="400110"/>
                  </a:cubicBezTo>
                  <a:cubicBezTo>
                    <a:pt x="1411322" y="411631"/>
                    <a:pt x="1285485" y="408772"/>
                    <a:pt x="1152857" y="400110"/>
                  </a:cubicBezTo>
                  <a:cubicBezTo>
                    <a:pt x="1020229" y="391448"/>
                    <a:pt x="848944" y="401236"/>
                    <a:pt x="642940" y="400110"/>
                  </a:cubicBezTo>
                  <a:cubicBezTo>
                    <a:pt x="436936" y="398984"/>
                    <a:pt x="274007" y="426601"/>
                    <a:pt x="0" y="400110"/>
                  </a:cubicBezTo>
                  <a:cubicBezTo>
                    <a:pt x="14541" y="299461"/>
                    <a:pt x="-743" y="112982"/>
                    <a:pt x="0" y="0"/>
                  </a:cubicBezTo>
                  <a:close/>
                </a:path>
                <a:path w="2217033" h="400110" stroke="0" extrusionOk="0">
                  <a:moveTo>
                    <a:pt x="0" y="0"/>
                  </a:moveTo>
                  <a:cubicBezTo>
                    <a:pt x="207304" y="10404"/>
                    <a:pt x="309475" y="21847"/>
                    <a:pt x="532088" y="0"/>
                  </a:cubicBezTo>
                  <a:cubicBezTo>
                    <a:pt x="754701" y="-21847"/>
                    <a:pt x="777942" y="-4739"/>
                    <a:pt x="1019835" y="0"/>
                  </a:cubicBezTo>
                  <a:cubicBezTo>
                    <a:pt x="1261728" y="4739"/>
                    <a:pt x="1468228" y="-23737"/>
                    <a:pt x="1618434" y="0"/>
                  </a:cubicBezTo>
                  <a:cubicBezTo>
                    <a:pt x="1768640" y="23737"/>
                    <a:pt x="2032619" y="4821"/>
                    <a:pt x="2217033" y="0"/>
                  </a:cubicBezTo>
                  <a:cubicBezTo>
                    <a:pt x="2228653" y="88236"/>
                    <a:pt x="2227179" y="309932"/>
                    <a:pt x="2217033" y="400110"/>
                  </a:cubicBezTo>
                  <a:cubicBezTo>
                    <a:pt x="1978161" y="393684"/>
                    <a:pt x="1830757" y="404926"/>
                    <a:pt x="1707115" y="400110"/>
                  </a:cubicBezTo>
                  <a:cubicBezTo>
                    <a:pt x="1583473" y="395294"/>
                    <a:pt x="1347118" y="414480"/>
                    <a:pt x="1197198" y="400110"/>
                  </a:cubicBezTo>
                  <a:cubicBezTo>
                    <a:pt x="1047278" y="385740"/>
                    <a:pt x="777614" y="377421"/>
                    <a:pt x="598599" y="400110"/>
                  </a:cubicBezTo>
                  <a:cubicBezTo>
                    <a:pt x="419584" y="422799"/>
                    <a:pt x="177415" y="426553"/>
                    <a:pt x="0" y="400110"/>
                  </a:cubicBezTo>
                  <a:cubicBezTo>
                    <a:pt x="4306" y="228309"/>
                    <a:pt x="-14020" y="145186"/>
                    <a:pt x="0" y="0"/>
                  </a:cubicBezTo>
                  <a:close/>
                </a:path>
              </a:pathLst>
            </a:custGeom>
            <a:ln w="19050">
              <a:solidFill>
                <a:schemeClr val="bg1">
                  <a:lumMod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US" sz="1000" b="1" dirty="0">
                  <a:solidFill>
                    <a:schemeClr val="bg1">
                      <a:lumMod val="50000"/>
                    </a:schemeClr>
                  </a:solidFill>
                  <a:latin typeface="Karla" charset="0"/>
                </a:rPr>
                <a:t>Advanced Practical Data Science</a:t>
              </a:r>
            </a:p>
            <a:p>
              <a:r>
                <a:rPr lang="en-US" sz="1000" b="1" dirty="0" err="1">
                  <a:solidFill>
                    <a:schemeClr val="bg1">
                      <a:lumMod val="50000"/>
                    </a:schemeClr>
                  </a:solidFill>
                  <a:latin typeface="Karla" charset="0"/>
                </a:rPr>
                <a:t>Pavlos</a:t>
              </a:r>
              <a:r>
                <a:rPr lang="en-US" sz="1000" b="1" dirty="0">
                  <a:solidFill>
                    <a:schemeClr val="bg1">
                      <a:lumMod val="50000"/>
                    </a:schemeClr>
                  </a:solidFill>
                  <a:latin typeface="Karla" charset="0"/>
                </a:rPr>
                <a:t> </a:t>
              </a:r>
              <a:r>
                <a:rPr lang="en-US" sz="1000" b="1" dirty="0" err="1">
                  <a:solidFill>
                    <a:schemeClr val="bg1">
                      <a:lumMod val="50000"/>
                    </a:schemeClr>
                  </a:solidFill>
                  <a:latin typeface="Karla" charset="0"/>
                </a:rPr>
                <a:t>Protopapas</a:t>
              </a:r>
              <a:endParaRPr lang="en-US" sz="1000" b="1" dirty="0">
                <a:solidFill>
                  <a:schemeClr val="bg1">
                    <a:lumMod val="50000"/>
                  </a:schemeClr>
                </a:solidFill>
              </a:endParaRPr>
            </a:p>
          </p:txBody>
        </p:sp>
      </p:grpSp>
      <p:sp>
        <p:nvSpPr>
          <p:cNvPr id="18" name="Text Placeholder 17">
            <a:extLst>
              <a:ext uri="{FF2B5EF4-FFF2-40B4-BE49-F238E27FC236}">
                <a16:creationId xmlns:a16="http://schemas.microsoft.com/office/drawing/2014/main" id="{34EE5573-A9CB-4BD1-BEAD-BE9DA2AD4B65}"/>
              </a:ext>
            </a:extLst>
          </p:cNvPr>
          <p:cNvSpPr>
            <a:spLocks noGrp="1"/>
          </p:cNvSpPr>
          <p:nvPr>
            <p:ph type="body" sz="quarter" idx="13" hasCustomPrompt="1"/>
          </p:nvPr>
        </p:nvSpPr>
        <p:spPr>
          <a:xfrm>
            <a:off x="533400" y="1821235"/>
            <a:ext cx="5705475" cy="3837477"/>
          </a:xfrm>
          <a:prstGeom prst="rect">
            <a:avLst/>
          </a:prstGeom>
        </p:spPr>
        <p:txBody>
          <a:bodyPr/>
          <a:lstStyle>
            <a:lvl1pPr marL="0" indent="0" algn="l">
              <a:buNone/>
              <a:defRPr strike="noStrike">
                <a:latin typeface="Karla" pitchFamily="2" charset="0"/>
              </a:defRPr>
            </a:lvl1pPr>
            <a:lvl2pPr marL="457200" indent="0" algn="ctr">
              <a:buNone/>
              <a:defRPr>
                <a:latin typeface="Karla" pitchFamily="2" charset="0"/>
              </a:defRPr>
            </a:lvl2pPr>
            <a:lvl3pPr marL="914400" indent="0" algn="ctr">
              <a:buNone/>
              <a:defRPr>
                <a:latin typeface="Karla" pitchFamily="2" charset="0"/>
              </a:defRPr>
            </a:lvl3pPr>
            <a:lvl4pPr marL="1371600" indent="0" algn="ctr">
              <a:buNone/>
              <a:defRPr>
                <a:latin typeface="Karla" pitchFamily="2" charset="0"/>
              </a:defRPr>
            </a:lvl4pPr>
            <a:lvl5pPr marL="1828800" indent="0" algn="ctr">
              <a:buNone/>
              <a:defRPr>
                <a:latin typeface="Karla" pitchFamily="2" charset="0"/>
              </a:defRPr>
            </a:lvl5pPr>
          </a:lstStyle>
          <a:p>
            <a:pPr lvl="0"/>
            <a:r>
              <a:rPr lang="en-US" dirty="0"/>
              <a:t>Text slide</a:t>
            </a:r>
          </a:p>
        </p:txBody>
      </p:sp>
      <p:sp>
        <p:nvSpPr>
          <p:cNvPr id="20" name="Text Placeholder 17">
            <a:extLst>
              <a:ext uri="{FF2B5EF4-FFF2-40B4-BE49-F238E27FC236}">
                <a16:creationId xmlns:a16="http://schemas.microsoft.com/office/drawing/2014/main" id="{D405074A-E0C4-4294-A5E4-68039E1DF60D}"/>
              </a:ext>
            </a:extLst>
          </p:cNvPr>
          <p:cNvSpPr>
            <a:spLocks noGrp="1"/>
          </p:cNvSpPr>
          <p:nvPr>
            <p:ph type="body" sz="quarter" idx="15" hasCustomPrompt="1"/>
          </p:nvPr>
        </p:nvSpPr>
        <p:spPr>
          <a:xfrm>
            <a:off x="2743200" y="401607"/>
            <a:ext cx="6794500" cy="647700"/>
          </a:xfrm>
          <a:prstGeom prst="rect">
            <a:avLst/>
          </a:prstGeom>
        </p:spPr>
        <p:txBody>
          <a:bodyPr>
            <a:normAutofit/>
          </a:bodyPr>
          <a:lstStyle>
            <a:lvl1pPr marL="0" indent="0" algn="ctr">
              <a:buNone/>
              <a:defRPr sz="3600" b="1">
                <a:latin typeface="Karla" pitchFamily="2" charset="0"/>
              </a:defRPr>
            </a:lvl1pPr>
            <a:lvl2pPr marL="457200" indent="0" algn="ctr">
              <a:buNone/>
              <a:defRPr>
                <a:latin typeface="Karla" pitchFamily="2" charset="0"/>
              </a:defRPr>
            </a:lvl2pPr>
            <a:lvl3pPr marL="914400" indent="0" algn="ctr">
              <a:buNone/>
              <a:defRPr>
                <a:latin typeface="Karla" pitchFamily="2" charset="0"/>
              </a:defRPr>
            </a:lvl3pPr>
            <a:lvl4pPr marL="1371600" indent="0" algn="ctr">
              <a:buNone/>
              <a:defRPr>
                <a:latin typeface="Karla" pitchFamily="2" charset="0"/>
              </a:defRPr>
            </a:lvl4pPr>
            <a:lvl5pPr marL="1828800" indent="0" algn="ctr">
              <a:buNone/>
              <a:defRPr>
                <a:latin typeface="Karla" pitchFamily="2" charset="0"/>
              </a:defRPr>
            </a:lvl5pPr>
          </a:lstStyle>
          <a:p>
            <a:pPr lvl="0"/>
            <a:r>
              <a:rPr lang="en-US" dirty="0"/>
              <a:t>Title</a:t>
            </a:r>
          </a:p>
        </p:txBody>
      </p:sp>
      <p:sp>
        <p:nvSpPr>
          <p:cNvPr id="3" name="Picture Placeholder 2">
            <a:extLst>
              <a:ext uri="{FF2B5EF4-FFF2-40B4-BE49-F238E27FC236}">
                <a16:creationId xmlns:a16="http://schemas.microsoft.com/office/drawing/2014/main" id="{2F14F5B9-510A-4D5A-82FC-79B9376B2E70}"/>
              </a:ext>
            </a:extLst>
          </p:cNvPr>
          <p:cNvSpPr>
            <a:spLocks noGrp="1"/>
          </p:cNvSpPr>
          <p:nvPr>
            <p:ph type="pic" sz="quarter" idx="16"/>
          </p:nvPr>
        </p:nvSpPr>
        <p:spPr>
          <a:xfrm>
            <a:off x="7388480" y="1820862"/>
            <a:ext cx="4297363" cy="3837475"/>
          </a:xfrm>
          <a:prstGeom prst="rect">
            <a:avLst/>
          </a:prstGeom>
        </p:spPr>
        <p:txBody>
          <a:bodyPr/>
          <a:lstStyle/>
          <a:p>
            <a:endParaRPr lang="en-US"/>
          </a:p>
        </p:txBody>
      </p:sp>
    </p:spTree>
    <p:extLst>
      <p:ext uri="{BB962C8B-B14F-4D97-AF65-F5344CB8AC3E}">
        <p14:creationId xmlns:p14="http://schemas.microsoft.com/office/powerpoint/2010/main" val="31235963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b_slide_without_titl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7D21F40-B884-4EB9-990B-7ACFD96EAC60}"/>
              </a:ext>
            </a:extLst>
          </p:cNvPr>
          <p:cNvSpPr>
            <a:spLocks noGrp="1"/>
          </p:cNvSpPr>
          <p:nvPr>
            <p:ph type="sldNum" sz="quarter" idx="12"/>
          </p:nvPr>
        </p:nvSpPr>
        <p:spPr>
          <a:xfrm>
            <a:off x="8462893" y="6389362"/>
            <a:ext cx="2743200" cy="365125"/>
          </a:xfrm>
        </p:spPr>
        <p:txBody>
          <a:bodyPr/>
          <a:lstStyle/>
          <a:p>
            <a:fld id="{1E1A4202-1854-4A8C-A63F-7D5E2F547B29}" type="slidenum">
              <a:rPr lang="en-US" smtClean="0"/>
              <a:t>‹#›</a:t>
            </a:fld>
            <a:endParaRPr lang="en-US"/>
          </a:p>
        </p:txBody>
      </p:sp>
      <p:sp>
        <p:nvSpPr>
          <p:cNvPr id="7" name="Title 1">
            <a:extLst>
              <a:ext uri="{FF2B5EF4-FFF2-40B4-BE49-F238E27FC236}">
                <a16:creationId xmlns:a16="http://schemas.microsoft.com/office/drawing/2014/main" id="{03B777CA-3AD4-4055-A6F3-D229173E3BA8}"/>
              </a:ext>
            </a:extLst>
          </p:cNvPr>
          <p:cNvSpPr txBox="1">
            <a:spLocks/>
          </p:cNvSpPr>
          <p:nvPr userDrawn="1"/>
        </p:nvSpPr>
        <p:spPr>
          <a:xfrm>
            <a:off x="2743738" y="401358"/>
            <a:ext cx="6793424" cy="6479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b="1" dirty="0">
              <a:latin typeface="Karla" panose="020F0502020204030204" pitchFamily="2" charset="0"/>
              <a:ea typeface="Futura" panose="02020800000000000000" pitchFamily="18" charset="0"/>
              <a:cs typeface="Futura" panose="02020800000000000000" pitchFamily="18" charset="0"/>
            </a:endParaRPr>
          </a:p>
        </p:txBody>
      </p:sp>
      <p:pic>
        <p:nvPicPr>
          <p:cNvPr id="8" name="Picture 7">
            <a:extLst>
              <a:ext uri="{FF2B5EF4-FFF2-40B4-BE49-F238E27FC236}">
                <a16:creationId xmlns:a16="http://schemas.microsoft.com/office/drawing/2014/main" id="{6A0BBE32-C829-4534-92AA-0A9402AC06A8}"/>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206093" y="6238082"/>
            <a:ext cx="844809" cy="510957"/>
          </a:xfrm>
          <a:prstGeom prst="rect">
            <a:avLst/>
          </a:prstGeom>
        </p:spPr>
      </p:pic>
      <p:grpSp>
        <p:nvGrpSpPr>
          <p:cNvPr id="11" name="Group 10">
            <a:extLst>
              <a:ext uri="{FF2B5EF4-FFF2-40B4-BE49-F238E27FC236}">
                <a16:creationId xmlns:a16="http://schemas.microsoft.com/office/drawing/2014/main" id="{A3D46243-E60C-4C42-8F85-FC3B9343AFAF}"/>
              </a:ext>
            </a:extLst>
          </p:cNvPr>
          <p:cNvGrpSpPr/>
          <p:nvPr userDrawn="1"/>
        </p:nvGrpSpPr>
        <p:grpSpPr>
          <a:xfrm>
            <a:off x="0" y="6238082"/>
            <a:ext cx="3302003" cy="589321"/>
            <a:chOff x="464927" y="6019573"/>
            <a:chExt cx="3302003" cy="589321"/>
          </a:xfrm>
        </p:grpSpPr>
        <p:sp>
          <p:nvSpPr>
            <p:cNvPr id="12" name="Rectangle 11">
              <a:extLst>
                <a:ext uri="{FF2B5EF4-FFF2-40B4-BE49-F238E27FC236}">
                  <a16:creationId xmlns:a16="http://schemas.microsoft.com/office/drawing/2014/main" id="{329F7269-A063-44EA-B098-36C03E952B4A}"/>
                </a:ext>
              </a:extLst>
            </p:cNvPr>
            <p:cNvSpPr/>
            <p:nvPr/>
          </p:nvSpPr>
          <p:spPr>
            <a:xfrm>
              <a:off x="675860" y="6019573"/>
              <a:ext cx="874035" cy="43701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ubtitle 2">
              <a:extLst>
                <a:ext uri="{FF2B5EF4-FFF2-40B4-BE49-F238E27FC236}">
                  <a16:creationId xmlns:a16="http://schemas.microsoft.com/office/drawing/2014/main" id="{FC20886B-EE56-477E-B213-33D73F60992C}"/>
                </a:ext>
              </a:extLst>
            </p:cNvPr>
            <p:cNvSpPr txBox="1">
              <a:spLocks/>
            </p:cNvSpPr>
            <p:nvPr/>
          </p:nvSpPr>
          <p:spPr>
            <a:xfrm>
              <a:off x="464927" y="6097938"/>
              <a:ext cx="1295899" cy="5109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solidFill>
                    <a:schemeClr val="bg1"/>
                  </a:solidFill>
                  <a:latin typeface="Karla" charset="0"/>
                </a:rPr>
                <a:t>AC295</a:t>
              </a:r>
              <a:endParaRPr lang="en-US" sz="1800" b="1" dirty="0">
                <a:solidFill>
                  <a:schemeClr val="bg1"/>
                </a:solidFill>
                <a:latin typeface="Karla" charset="0"/>
              </a:endParaRPr>
            </a:p>
          </p:txBody>
        </p:sp>
        <p:sp>
          <p:nvSpPr>
            <p:cNvPr id="14" name="Rectangle 13">
              <a:extLst>
                <a:ext uri="{FF2B5EF4-FFF2-40B4-BE49-F238E27FC236}">
                  <a16:creationId xmlns:a16="http://schemas.microsoft.com/office/drawing/2014/main" id="{41B169CF-1DA2-49FF-A171-CA3011076EC0}"/>
                </a:ext>
              </a:extLst>
            </p:cNvPr>
            <p:cNvSpPr/>
            <p:nvPr/>
          </p:nvSpPr>
          <p:spPr>
            <a:xfrm>
              <a:off x="1549897" y="6041219"/>
              <a:ext cx="2217033" cy="400110"/>
            </a:xfrm>
            <a:custGeom>
              <a:avLst/>
              <a:gdLst>
                <a:gd name="connsiteX0" fmla="*/ 0 w 2217033"/>
                <a:gd name="connsiteY0" fmla="*/ 0 h 400110"/>
                <a:gd name="connsiteX1" fmla="*/ 532088 w 2217033"/>
                <a:gd name="connsiteY1" fmla="*/ 0 h 400110"/>
                <a:gd name="connsiteX2" fmla="*/ 1086346 w 2217033"/>
                <a:gd name="connsiteY2" fmla="*/ 0 h 400110"/>
                <a:gd name="connsiteX3" fmla="*/ 1640604 w 2217033"/>
                <a:gd name="connsiteY3" fmla="*/ 0 h 400110"/>
                <a:gd name="connsiteX4" fmla="*/ 2217033 w 2217033"/>
                <a:gd name="connsiteY4" fmla="*/ 0 h 400110"/>
                <a:gd name="connsiteX5" fmla="*/ 2217033 w 2217033"/>
                <a:gd name="connsiteY5" fmla="*/ 400110 h 400110"/>
                <a:gd name="connsiteX6" fmla="*/ 1662775 w 2217033"/>
                <a:gd name="connsiteY6" fmla="*/ 400110 h 400110"/>
                <a:gd name="connsiteX7" fmla="*/ 1152857 w 2217033"/>
                <a:gd name="connsiteY7" fmla="*/ 400110 h 400110"/>
                <a:gd name="connsiteX8" fmla="*/ 642940 w 2217033"/>
                <a:gd name="connsiteY8" fmla="*/ 400110 h 400110"/>
                <a:gd name="connsiteX9" fmla="*/ 0 w 2217033"/>
                <a:gd name="connsiteY9" fmla="*/ 400110 h 400110"/>
                <a:gd name="connsiteX10" fmla="*/ 0 w 2217033"/>
                <a:gd name="connsiteY10"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033" h="400110" fill="none" extrusionOk="0">
                  <a:moveTo>
                    <a:pt x="0" y="0"/>
                  </a:moveTo>
                  <a:cubicBezTo>
                    <a:pt x="263038" y="-7925"/>
                    <a:pt x="420560" y="1517"/>
                    <a:pt x="532088" y="0"/>
                  </a:cubicBezTo>
                  <a:cubicBezTo>
                    <a:pt x="643616" y="-1517"/>
                    <a:pt x="935144" y="292"/>
                    <a:pt x="1086346" y="0"/>
                  </a:cubicBezTo>
                  <a:cubicBezTo>
                    <a:pt x="1237548" y="-292"/>
                    <a:pt x="1501094" y="11016"/>
                    <a:pt x="1640604" y="0"/>
                  </a:cubicBezTo>
                  <a:cubicBezTo>
                    <a:pt x="1780114" y="-11016"/>
                    <a:pt x="1938923" y="9180"/>
                    <a:pt x="2217033" y="0"/>
                  </a:cubicBezTo>
                  <a:cubicBezTo>
                    <a:pt x="2212614" y="151559"/>
                    <a:pt x="2204076" y="313461"/>
                    <a:pt x="2217033" y="400110"/>
                  </a:cubicBezTo>
                  <a:cubicBezTo>
                    <a:pt x="2047578" y="378810"/>
                    <a:pt x="1914228" y="388589"/>
                    <a:pt x="1662775" y="400110"/>
                  </a:cubicBezTo>
                  <a:cubicBezTo>
                    <a:pt x="1411322" y="411631"/>
                    <a:pt x="1285485" y="408772"/>
                    <a:pt x="1152857" y="400110"/>
                  </a:cubicBezTo>
                  <a:cubicBezTo>
                    <a:pt x="1020229" y="391448"/>
                    <a:pt x="848944" y="401236"/>
                    <a:pt x="642940" y="400110"/>
                  </a:cubicBezTo>
                  <a:cubicBezTo>
                    <a:pt x="436936" y="398984"/>
                    <a:pt x="274007" y="426601"/>
                    <a:pt x="0" y="400110"/>
                  </a:cubicBezTo>
                  <a:cubicBezTo>
                    <a:pt x="14541" y="299461"/>
                    <a:pt x="-743" y="112982"/>
                    <a:pt x="0" y="0"/>
                  </a:cubicBezTo>
                  <a:close/>
                </a:path>
                <a:path w="2217033" h="400110" stroke="0" extrusionOk="0">
                  <a:moveTo>
                    <a:pt x="0" y="0"/>
                  </a:moveTo>
                  <a:cubicBezTo>
                    <a:pt x="207304" y="10404"/>
                    <a:pt x="309475" y="21847"/>
                    <a:pt x="532088" y="0"/>
                  </a:cubicBezTo>
                  <a:cubicBezTo>
                    <a:pt x="754701" y="-21847"/>
                    <a:pt x="777942" y="-4739"/>
                    <a:pt x="1019835" y="0"/>
                  </a:cubicBezTo>
                  <a:cubicBezTo>
                    <a:pt x="1261728" y="4739"/>
                    <a:pt x="1468228" y="-23737"/>
                    <a:pt x="1618434" y="0"/>
                  </a:cubicBezTo>
                  <a:cubicBezTo>
                    <a:pt x="1768640" y="23737"/>
                    <a:pt x="2032619" y="4821"/>
                    <a:pt x="2217033" y="0"/>
                  </a:cubicBezTo>
                  <a:cubicBezTo>
                    <a:pt x="2228653" y="88236"/>
                    <a:pt x="2227179" y="309932"/>
                    <a:pt x="2217033" y="400110"/>
                  </a:cubicBezTo>
                  <a:cubicBezTo>
                    <a:pt x="1978161" y="393684"/>
                    <a:pt x="1830757" y="404926"/>
                    <a:pt x="1707115" y="400110"/>
                  </a:cubicBezTo>
                  <a:cubicBezTo>
                    <a:pt x="1583473" y="395294"/>
                    <a:pt x="1347118" y="414480"/>
                    <a:pt x="1197198" y="400110"/>
                  </a:cubicBezTo>
                  <a:cubicBezTo>
                    <a:pt x="1047278" y="385740"/>
                    <a:pt x="777614" y="377421"/>
                    <a:pt x="598599" y="400110"/>
                  </a:cubicBezTo>
                  <a:cubicBezTo>
                    <a:pt x="419584" y="422799"/>
                    <a:pt x="177415" y="426553"/>
                    <a:pt x="0" y="400110"/>
                  </a:cubicBezTo>
                  <a:cubicBezTo>
                    <a:pt x="4306" y="228309"/>
                    <a:pt x="-14020" y="145186"/>
                    <a:pt x="0" y="0"/>
                  </a:cubicBezTo>
                  <a:close/>
                </a:path>
              </a:pathLst>
            </a:custGeom>
            <a:ln w="19050">
              <a:solidFill>
                <a:schemeClr val="bg1">
                  <a:lumMod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US" sz="1000" b="1" dirty="0">
                  <a:solidFill>
                    <a:schemeClr val="bg1">
                      <a:lumMod val="50000"/>
                    </a:schemeClr>
                  </a:solidFill>
                  <a:latin typeface="Karla" charset="0"/>
                </a:rPr>
                <a:t>Advanced Practical Data Science</a:t>
              </a:r>
            </a:p>
            <a:p>
              <a:r>
                <a:rPr lang="en-US" sz="1000" b="1" dirty="0" err="1">
                  <a:solidFill>
                    <a:schemeClr val="bg1">
                      <a:lumMod val="50000"/>
                    </a:schemeClr>
                  </a:solidFill>
                  <a:latin typeface="Karla" charset="0"/>
                </a:rPr>
                <a:t>Pavlos</a:t>
              </a:r>
              <a:r>
                <a:rPr lang="en-US" sz="1000" b="1" dirty="0">
                  <a:solidFill>
                    <a:schemeClr val="bg1">
                      <a:lumMod val="50000"/>
                    </a:schemeClr>
                  </a:solidFill>
                  <a:latin typeface="Karla" charset="0"/>
                </a:rPr>
                <a:t> </a:t>
              </a:r>
              <a:r>
                <a:rPr lang="en-US" sz="1000" b="1" dirty="0" err="1">
                  <a:solidFill>
                    <a:schemeClr val="bg1">
                      <a:lumMod val="50000"/>
                    </a:schemeClr>
                  </a:solidFill>
                  <a:latin typeface="Karla" charset="0"/>
                </a:rPr>
                <a:t>Protopapas</a:t>
              </a:r>
              <a:endParaRPr lang="en-US" sz="1000" b="1" dirty="0">
                <a:solidFill>
                  <a:schemeClr val="bg1">
                    <a:lumMod val="50000"/>
                  </a:schemeClr>
                </a:solidFill>
              </a:endParaRPr>
            </a:p>
          </p:txBody>
        </p:sp>
      </p:grpSp>
      <p:sp>
        <p:nvSpPr>
          <p:cNvPr id="18" name="Text Placeholder 17">
            <a:extLst>
              <a:ext uri="{FF2B5EF4-FFF2-40B4-BE49-F238E27FC236}">
                <a16:creationId xmlns:a16="http://schemas.microsoft.com/office/drawing/2014/main" id="{34EE5573-A9CB-4BD1-BEAD-BE9DA2AD4B65}"/>
              </a:ext>
            </a:extLst>
          </p:cNvPr>
          <p:cNvSpPr>
            <a:spLocks noGrp="1"/>
          </p:cNvSpPr>
          <p:nvPr>
            <p:ph type="body" sz="quarter" idx="13" hasCustomPrompt="1"/>
          </p:nvPr>
        </p:nvSpPr>
        <p:spPr>
          <a:xfrm>
            <a:off x="533400" y="1068789"/>
            <a:ext cx="5705475" cy="3837477"/>
          </a:xfrm>
          <a:prstGeom prst="rect">
            <a:avLst/>
          </a:prstGeom>
        </p:spPr>
        <p:txBody>
          <a:bodyPr/>
          <a:lstStyle>
            <a:lvl1pPr marL="0" indent="0" algn="l">
              <a:buNone/>
              <a:defRPr>
                <a:latin typeface="Karla" pitchFamily="2" charset="0"/>
              </a:defRPr>
            </a:lvl1pPr>
            <a:lvl2pPr marL="457200" indent="0" algn="ctr">
              <a:buNone/>
              <a:defRPr>
                <a:latin typeface="Karla" pitchFamily="2" charset="0"/>
              </a:defRPr>
            </a:lvl2pPr>
            <a:lvl3pPr marL="914400" indent="0" algn="ctr">
              <a:buNone/>
              <a:defRPr>
                <a:latin typeface="Karla" pitchFamily="2" charset="0"/>
              </a:defRPr>
            </a:lvl3pPr>
            <a:lvl4pPr marL="1371600" indent="0" algn="ctr">
              <a:buNone/>
              <a:defRPr>
                <a:latin typeface="Karla" pitchFamily="2" charset="0"/>
              </a:defRPr>
            </a:lvl4pPr>
            <a:lvl5pPr marL="1828800" indent="0" algn="ctr">
              <a:buNone/>
              <a:defRPr>
                <a:latin typeface="Karla" pitchFamily="2" charset="0"/>
              </a:defRPr>
            </a:lvl5pPr>
          </a:lstStyle>
          <a:p>
            <a:pPr lvl="0"/>
            <a:r>
              <a:rPr lang="en-US" dirty="0"/>
              <a:t>Text slide</a:t>
            </a:r>
          </a:p>
        </p:txBody>
      </p:sp>
      <p:sp>
        <p:nvSpPr>
          <p:cNvPr id="3" name="Picture Placeholder 2">
            <a:extLst>
              <a:ext uri="{FF2B5EF4-FFF2-40B4-BE49-F238E27FC236}">
                <a16:creationId xmlns:a16="http://schemas.microsoft.com/office/drawing/2014/main" id="{2F14F5B9-510A-4D5A-82FC-79B9376B2E70}"/>
              </a:ext>
            </a:extLst>
          </p:cNvPr>
          <p:cNvSpPr>
            <a:spLocks noGrp="1"/>
          </p:cNvSpPr>
          <p:nvPr>
            <p:ph type="pic" sz="quarter" idx="16"/>
          </p:nvPr>
        </p:nvSpPr>
        <p:spPr>
          <a:xfrm>
            <a:off x="7388480" y="1068416"/>
            <a:ext cx="4297363" cy="3837475"/>
          </a:xfrm>
          <a:prstGeom prst="rect">
            <a:avLst/>
          </a:prstGeom>
        </p:spPr>
        <p:txBody>
          <a:bodyPr/>
          <a:lstStyle/>
          <a:p>
            <a:endParaRPr lang="en-US"/>
          </a:p>
        </p:txBody>
      </p:sp>
    </p:spTree>
    <p:extLst>
      <p:ext uri="{BB962C8B-B14F-4D97-AF65-F5344CB8AC3E}">
        <p14:creationId xmlns:p14="http://schemas.microsoft.com/office/powerpoint/2010/main" val="2460701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BDE40-4BCA-4C56-93FF-F8764A08C0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29D98C-6468-4128-B47F-A8D94FCEE6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CBEEB5D-817C-45C5-B6D7-BC06D45922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CAFE06-E0F6-433B-B431-DB140A8FA4A3}"/>
              </a:ext>
            </a:extLst>
          </p:cNvPr>
          <p:cNvSpPr>
            <a:spLocks noGrp="1"/>
          </p:cNvSpPr>
          <p:nvPr>
            <p:ph type="dt" sz="half" idx="10"/>
          </p:nvPr>
        </p:nvSpPr>
        <p:spPr/>
        <p:txBody>
          <a:bodyPr/>
          <a:lstStyle/>
          <a:p>
            <a:fld id="{F1DB05E7-376B-42E9-BFB9-A2253E2039EB}" type="datetimeFigureOut">
              <a:rPr lang="en-US" smtClean="0"/>
              <a:t>9/8/20</a:t>
            </a:fld>
            <a:endParaRPr lang="en-US"/>
          </a:p>
        </p:txBody>
      </p:sp>
      <p:sp>
        <p:nvSpPr>
          <p:cNvPr id="6" name="Footer Placeholder 5">
            <a:extLst>
              <a:ext uri="{FF2B5EF4-FFF2-40B4-BE49-F238E27FC236}">
                <a16:creationId xmlns:a16="http://schemas.microsoft.com/office/drawing/2014/main" id="{6619226A-A3B3-4461-8A66-B33065D90C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507117-1063-44AD-BD8B-B27F964139D6}"/>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941373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CEB9-76FD-4489-A547-D148A97CD09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0821FA-BDBB-44CE-925E-6F98DAAAF7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A987B2-92A3-49EA-B1F2-FAE564DF32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29275FB-9B9D-43F6-9B2D-9DEFE7C72D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0EAD8C-7AC9-4618-80AF-C45AB35677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3315E4-EE7E-48CE-9952-4BE6A8C50260}"/>
              </a:ext>
            </a:extLst>
          </p:cNvPr>
          <p:cNvSpPr>
            <a:spLocks noGrp="1"/>
          </p:cNvSpPr>
          <p:nvPr>
            <p:ph type="dt" sz="half" idx="10"/>
          </p:nvPr>
        </p:nvSpPr>
        <p:spPr/>
        <p:txBody>
          <a:bodyPr/>
          <a:lstStyle/>
          <a:p>
            <a:fld id="{F1DB05E7-376B-42E9-BFB9-A2253E2039EB}" type="datetimeFigureOut">
              <a:rPr lang="en-US" smtClean="0"/>
              <a:t>9/8/20</a:t>
            </a:fld>
            <a:endParaRPr lang="en-US"/>
          </a:p>
        </p:txBody>
      </p:sp>
      <p:sp>
        <p:nvSpPr>
          <p:cNvPr id="8" name="Footer Placeholder 7">
            <a:extLst>
              <a:ext uri="{FF2B5EF4-FFF2-40B4-BE49-F238E27FC236}">
                <a16:creationId xmlns:a16="http://schemas.microsoft.com/office/drawing/2014/main" id="{E81804EE-6320-4D09-AA4E-17A5D5EC800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3D3369-B232-4B10-9152-AE9E72299889}"/>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2574984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ECC1D-978C-4656-926C-7005F7C24A6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922DB57-28C0-4337-B98F-4880BC5F9EF0}"/>
              </a:ext>
            </a:extLst>
          </p:cNvPr>
          <p:cNvSpPr>
            <a:spLocks noGrp="1"/>
          </p:cNvSpPr>
          <p:nvPr>
            <p:ph type="dt" sz="half" idx="10"/>
          </p:nvPr>
        </p:nvSpPr>
        <p:spPr/>
        <p:txBody>
          <a:bodyPr/>
          <a:lstStyle/>
          <a:p>
            <a:fld id="{F1DB05E7-376B-42E9-BFB9-A2253E2039EB}" type="datetimeFigureOut">
              <a:rPr lang="en-US" smtClean="0"/>
              <a:t>9/8/20</a:t>
            </a:fld>
            <a:endParaRPr lang="en-US"/>
          </a:p>
        </p:txBody>
      </p:sp>
      <p:sp>
        <p:nvSpPr>
          <p:cNvPr id="4" name="Footer Placeholder 3">
            <a:extLst>
              <a:ext uri="{FF2B5EF4-FFF2-40B4-BE49-F238E27FC236}">
                <a16:creationId xmlns:a16="http://schemas.microsoft.com/office/drawing/2014/main" id="{7C9A6C94-5C84-4C4D-8E46-BBCA87D0916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31DCEC-5A87-4EC1-8C3D-3834F06B255D}"/>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641787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F1389-A811-4CC3-9757-E404BCCDAB91}"/>
              </a:ext>
            </a:extLst>
          </p:cNvPr>
          <p:cNvSpPr>
            <a:spLocks noGrp="1"/>
          </p:cNvSpPr>
          <p:nvPr>
            <p:ph type="dt" sz="half" idx="10"/>
          </p:nvPr>
        </p:nvSpPr>
        <p:spPr/>
        <p:txBody>
          <a:bodyPr/>
          <a:lstStyle/>
          <a:p>
            <a:fld id="{F1DB05E7-376B-42E9-BFB9-A2253E2039EB}" type="datetimeFigureOut">
              <a:rPr lang="en-US" smtClean="0"/>
              <a:t>9/8/20</a:t>
            </a:fld>
            <a:endParaRPr lang="en-US"/>
          </a:p>
        </p:txBody>
      </p:sp>
      <p:sp>
        <p:nvSpPr>
          <p:cNvPr id="3" name="Footer Placeholder 2">
            <a:extLst>
              <a:ext uri="{FF2B5EF4-FFF2-40B4-BE49-F238E27FC236}">
                <a16:creationId xmlns:a16="http://schemas.microsoft.com/office/drawing/2014/main" id="{9F5D00A7-E11B-4283-80FC-E96FC47FE1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9DDECAC-1BA0-45DD-9410-D7C82A52BCEC}"/>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481692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79B95-E114-4974-ACFC-32C726FECC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85E4DD-5A43-422E-8374-D240F26B10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51926F-A9C9-425F-AE43-144A72CF43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F62D3E-3BB5-4FE4-9797-5CE62527EFA2}"/>
              </a:ext>
            </a:extLst>
          </p:cNvPr>
          <p:cNvSpPr>
            <a:spLocks noGrp="1"/>
          </p:cNvSpPr>
          <p:nvPr>
            <p:ph type="dt" sz="half" idx="10"/>
          </p:nvPr>
        </p:nvSpPr>
        <p:spPr/>
        <p:txBody>
          <a:bodyPr/>
          <a:lstStyle/>
          <a:p>
            <a:fld id="{F1DB05E7-376B-42E9-BFB9-A2253E2039EB}" type="datetimeFigureOut">
              <a:rPr lang="en-US" smtClean="0"/>
              <a:t>9/8/20</a:t>
            </a:fld>
            <a:endParaRPr lang="en-US"/>
          </a:p>
        </p:txBody>
      </p:sp>
      <p:sp>
        <p:nvSpPr>
          <p:cNvPr id="6" name="Footer Placeholder 5">
            <a:extLst>
              <a:ext uri="{FF2B5EF4-FFF2-40B4-BE49-F238E27FC236}">
                <a16:creationId xmlns:a16="http://schemas.microsoft.com/office/drawing/2014/main" id="{CF10E72E-180F-4EF1-84EB-73F7A487B6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F1A70E-C0D7-4B23-AFCC-8A4BF5F3B612}"/>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785041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293A6-9CB5-47D8-BD15-81410E149B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16FBD3-9EDD-49CE-B404-D47738AF9B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A93F8D6-E106-40B4-874C-6717036C5C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42A0EA-C3FA-4D14-8EB9-FBE2E9799A76}"/>
              </a:ext>
            </a:extLst>
          </p:cNvPr>
          <p:cNvSpPr>
            <a:spLocks noGrp="1"/>
          </p:cNvSpPr>
          <p:nvPr>
            <p:ph type="dt" sz="half" idx="10"/>
          </p:nvPr>
        </p:nvSpPr>
        <p:spPr/>
        <p:txBody>
          <a:bodyPr/>
          <a:lstStyle/>
          <a:p>
            <a:fld id="{F1DB05E7-376B-42E9-BFB9-A2253E2039EB}" type="datetimeFigureOut">
              <a:rPr lang="en-US" smtClean="0"/>
              <a:t>9/8/20</a:t>
            </a:fld>
            <a:endParaRPr lang="en-US"/>
          </a:p>
        </p:txBody>
      </p:sp>
      <p:sp>
        <p:nvSpPr>
          <p:cNvPr id="6" name="Footer Placeholder 5">
            <a:extLst>
              <a:ext uri="{FF2B5EF4-FFF2-40B4-BE49-F238E27FC236}">
                <a16:creationId xmlns:a16="http://schemas.microsoft.com/office/drawing/2014/main" id="{3F44ADC1-9EAA-416C-952A-4D941E4A73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BA87F3-3F76-44AD-8E43-0F584B922842}"/>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465534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A1AB2E-16A6-4887-876A-49594E6150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E453CE-7404-45C9-A80F-8105D4ECD8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1D16C9-27E9-4B12-92AD-979B07A03E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DB05E7-376B-42E9-BFB9-A2253E2039EB}" type="datetimeFigureOut">
              <a:rPr lang="en-US" smtClean="0"/>
              <a:t>9/8/20</a:t>
            </a:fld>
            <a:endParaRPr lang="en-US"/>
          </a:p>
        </p:txBody>
      </p:sp>
      <p:sp>
        <p:nvSpPr>
          <p:cNvPr id="5" name="Footer Placeholder 4">
            <a:extLst>
              <a:ext uri="{FF2B5EF4-FFF2-40B4-BE49-F238E27FC236}">
                <a16:creationId xmlns:a16="http://schemas.microsoft.com/office/drawing/2014/main" id="{0DBEED2D-1472-47E7-AEE6-C6BE70184C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F294B9-EA6D-4E37-B34E-497AE0FE81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3D23A1-04A6-4C00-8381-DADA2D40653F}" type="slidenum">
              <a:rPr lang="en-US" smtClean="0"/>
              <a:t>‹#›</a:t>
            </a:fld>
            <a:endParaRPr lang="en-US"/>
          </a:p>
        </p:txBody>
      </p:sp>
    </p:spTree>
    <p:extLst>
      <p:ext uri="{BB962C8B-B14F-4D97-AF65-F5344CB8AC3E}">
        <p14:creationId xmlns:p14="http://schemas.microsoft.com/office/powerpoint/2010/main" val="3353668026"/>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097276-5F48-4683-897F-DD89001092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3852B7-E958-4F5F-A92B-C22521B5A7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B69767-0449-4280-96CA-821753CCB3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935935-76DD-4851-A117-087A288262AA}" type="datetimeFigureOut">
              <a:rPr lang="en-US" smtClean="0"/>
              <a:t>9/8/20</a:t>
            </a:fld>
            <a:endParaRPr lang="en-US"/>
          </a:p>
        </p:txBody>
      </p:sp>
      <p:sp>
        <p:nvSpPr>
          <p:cNvPr id="5" name="Footer Placeholder 4">
            <a:extLst>
              <a:ext uri="{FF2B5EF4-FFF2-40B4-BE49-F238E27FC236}">
                <a16:creationId xmlns:a16="http://schemas.microsoft.com/office/drawing/2014/main" id="{CF066207-82C9-416B-AE5C-16B9B98142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C2A124F-25E6-4367-96C7-45506538E7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DA8C59-5646-4C06-BE98-351097875ED0}" type="slidenum">
              <a:rPr lang="en-US" smtClean="0"/>
              <a:t>‹#›</a:t>
            </a:fld>
            <a:endParaRPr lang="en-US"/>
          </a:p>
        </p:txBody>
      </p:sp>
    </p:spTree>
    <p:extLst>
      <p:ext uri="{BB962C8B-B14F-4D97-AF65-F5344CB8AC3E}">
        <p14:creationId xmlns:p14="http://schemas.microsoft.com/office/powerpoint/2010/main" val="1180048846"/>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DB05E7-376B-42E9-BFB9-A2253E2039EB}" type="datetimeFigureOut">
              <a:rPr lang="en-US" smtClean="0"/>
              <a:t>9/8/20</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3D23A1-04A6-4C00-8381-DADA2D40653F}" type="slidenum">
              <a:rPr lang="en-US" smtClean="0"/>
              <a:t>‹#›</a:t>
            </a:fld>
            <a:endParaRPr lang="en-US"/>
          </a:p>
        </p:txBody>
      </p:sp>
    </p:spTree>
    <p:extLst>
      <p:ext uri="{BB962C8B-B14F-4D97-AF65-F5344CB8AC3E}">
        <p14:creationId xmlns:p14="http://schemas.microsoft.com/office/powerpoint/2010/main" val="105696178"/>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660" r:id="rId16"/>
    <p:sldLayoutId id="2147483661" r:id="rId17"/>
  </p:sldLayoutIdLst>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5.xml"/><Relationship Id="rId4" Type="http://schemas.openxmlformats.org/officeDocument/2006/relationships/hyperlink" Target="https://nickjanetakis.com/blog/understanding-how-the-docker-daemon-and-docker-cli-work-together"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5.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hyperlink" Target="https://nickjanetakis.com/blog/understanding-how-the-docker-daemon-and-docker-cli-work-together" TargetMode="External"/><Relationship Id="rId2" Type="http://schemas.openxmlformats.org/officeDocument/2006/relationships/notesSlide" Target="../notesSlides/notesSlide12.xml"/><Relationship Id="rId1" Type="http://schemas.openxmlformats.org/officeDocument/2006/relationships/slideLayout" Target="../slideLayouts/slideLayout25.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hyperlink" Target="https://nickjanetakis.com/blog/understanding-how-the-docker-daemon-and-docker-cli-work-together" TargetMode="External"/><Relationship Id="rId2" Type="http://schemas.openxmlformats.org/officeDocument/2006/relationships/notesSlide" Target="../notesSlides/notesSlide13.xml"/><Relationship Id="rId1" Type="http://schemas.openxmlformats.org/officeDocument/2006/relationships/slideLayout" Target="../slideLayouts/slideLayout25.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637FB94-059C-4EA6-A553-1FB978C79D3F}"/>
              </a:ext>
            </a:extLst>
          </p:cNvPr>
          <p:cNvSpPr/>
          <p:nvPr/>
        </p:nvSpPr>
        <p:spPr>
          <a:xfrm>
            <a:off x="5448051" y="2228862"/>
            <a:ext cx="1295898" cy="647949"/>
          </a:xfrm>
          <a:prstGeom prst="rect">
            <a:avLst/>
          </a:prstGeom>
          <a:solidFill>
            <a:srgbClr val="940D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Karla" charset="0"/>
                <a:ea typeface="Karla" charset="0"/>
                <a:cs typeface="Karla" charset="0"/>
              </a:rPr>
              <a:t>AC295</a:t>
            </a:r>
            <a:endParaRPr lang="en-US" b="1" dirty="0">
              <a:latin typeface="Karla" charset="0"/>
              <a:ea typeface="Karla" charset="0"/>
              <a:cs typeface="Karla" charset="0"/>
            </a:endParaRPr>
          </a:p>
        </p:txBody>
      </p:sp>
      <p:sp>
        <p:nvSpPr>
          <p:cNvPr id="3" name="Subtitle 2">
            <a:extLst>
              <a:ext uri="{FF2B5EF4-FFF2-40B4-BE49-F238E27FC236}">
                <a16:creationId xmlns:a16="http://schemas.microsoft.com/office/drawing/2014/main" id="{7E285106-558C-4A6C-94DC-B85D920FDF44}"/>
              </a:ext>
            </a:extLst>
          </p:cNvPr>
          <p:cNvSpPr>
            <a:spLocks noGrp="1"/>
          </p:cNvSpPr>
          <p:nvPr>
            <p:ph type="subTitle" idx="1"/>
          </p:nvPr>
        </p:nvSpPr>
        <p:spPr>
          <a:xfrm>
            <a:off x="2869766" y="2843265"/>
            <a:ext cx="6452461" cy="1688980"/>
          </a:xfrm>
        </p:spPr>
        <p:txBody>
          <a:bodyPr>
            <a:normAutofit/>
          </a:bodyPr>
          <a:lstStyle/>
          <a:p>
            <a:r>
              <a:rPr lang="en-US" b="1" dirty="0">
                <a:solidFill>
                  <a:schemeClr val="bg1"/>
                </a:solidFill>
                <a:latin typeface="Karla" charset="0"/>
              </a:rPr>
              <a:t>AC295</a:t>
            </a:r>
          </a:p>
          <a:p>
            <a:r>
              <a:rPr lang="en-US" b="1" dirty="0">
                <a:latin typeface="Karla" charset="0"/>
              </a:rPr>
              <a:t> </a:t>
            </a:r>
            <a:r>
              <a:rPr lang="en-US" dirty="0">
                <a:latin typeface="Karla" charset="0"/>
              </a:rPr>
              <a:t>Advanced Practical Data Science</a:t>
            </a:r>
          </a:p>
          <a:p>
            <a:r>
              <a:rPr lang="en-US" sz="2000" dirty="0" err="1">
                <a:latin typeface="Karla" charset="0"/>
              </a:rPr>
              <a:t>Pavlos</a:t>
            </a:r>
            <a:r>
              <a:rPr lang="en-US" sz="2000" dirty="0">
                <a:latin typeface="Karla" charset="0"/>
              </a:rPr>
              <a:t> </a:t>
            </a:r>
            <a:r>
              <a:rPr lang="en-US" sz="2000" dirty="0" err="1">
                <a:latin typeface="Karla" charset="0"/>
              </a:rPr>
              <a:t>Protopapas</a:t>
            </a:r>
            <a:endParaRPr lang="en-US" sz="1200" dirty="0"/>
          </a:p>
          <a:p>
            <a:endParaRPr lang="en-US" dirty="0"/>
          </a:p>
        </p:txBody>
      </p:sp>
      <p:pic>
        <p:nvPicPr>
          <p:cNvPr id="8" name="Picture 7">
            <a:extLst>
              <a:ext uri="{FF2B5EF4-FFF2-40B4-BE49-F238E27FC236}">
                <a16:creationId xmlns:a16="http://schemas.microsoft.com/office/drawing/2014/main" id="{092DDC66-5920-460A-8C3C-6792EA7969BB}"/>
              </a:ext>
            </a:extLst>
          </p:cNvPr>
          <p:cNvPicPr>
            <a:picLocks noChangeAspect="1"/>
          </p:cNvPicPr>
          <p:nvPr/>
        </p:nvPicPr>
        <p:blipFill>
          <a:blip r:embed="rId2"/>
          <a:stretch>
            <a:fillRect/>
          </a:stretch>
        </p:blipFill>
        <p:spPr>
          <a:xfrm>
            <a:off x="4558370" y="4532245"/>
            <a:ext cx="3075258" cy="1859976"/>
          </a:xfrm>
          <a:prstGeom prst="rect">
            <a:avLst/>
          </a:prstGeom>
        </p:spPr>
      </p:pic>
      <p:sp>
        <p:nvSpPr>
          <p:cNvPr id="6" name="Title 1">
            <a:extLst>
              <a:ext uri="{FF2B5EF4-FFF2-40B4-BE49-F238E27FC236}">
                <a16:creationId xmlns:a16="http://schemas.microsoft.com/office/drawing/2014/main" id="{FB288CC5-76B8-423F-A8FC-5A09C0066F66}"/>
              </a:ext>
            </a:extLst>
          </p:cNvPr>
          <p:cNvSpPr txBox="1">
            <a:spLocks/>
          </p:cNvSpPr>
          <p:nvPr/>
        </p:nvSpPr>
        <p:spPr>
          <a:xfrm>
            <a:off x="1245702" y="465779"/>
            <a:ext cx="9700591" cy="745183"/>
          </a:xfrm>
          <a:prstGeom prst="rect">
            <a:avLst/>
          </a:prstGeom>
        </p:spPr>
        <p:txBody>
          <a:bodyPr anchor="b">
            <a:noAutofit/>
          </a:bodyPr>
          <a:lstStyle>
            <a:lvl1pPr algn="ctr" defTabSz="457182" rtl="0" eaLnBrk="1" latinLnBrk="0" hangingPunct="1">
              <a:spcBef>
                <a:spcPct val="0"/>
              </a:spcBef>
              <a:buNone/>
              <a:defRPr sz="6000" kern="1200" baseline="0">
                <a:solidFill>
                  <a:schemeClr val="tx1"/>
                </a:solidFill>
                <a:latin typeface="Karla"/>
                <a:ea typeface="+mj-ea"/>
                <a:cs typeface="Karla"/>
              </a:defRPr>
            </a:lvl1pPr>
          </a:lstStyle>
          <a:p>
            <a:r>
              <a:rPr lang="en-US" sz="4800" dirty="0">
                <a:latin typeface="Karla" panose="020F0502020204030204" pitchFamily="2" charset="0"/>
                <a:ea typeface="Futura" panose="02020800000000000000" pitchFamily="18" charset="0"/>
                <a:cs typeface="Futura" panose="02020800000000000000" pitchFamily="18" charset="0"/>
              </a:rPr>
              <a:t>Lecture 2: Containers</a:t>
            </a:r>
          </a:p>
        </p:txBody>
      </p:sp>
    </p:spTree>
    <p:extLst>
      <p:ext uri="{BB962C8B-B14F-4D97-AF65-F5344CB8AC3E}">
        <p14:creationId xmlns:p14="http://schemas.microsoft.com/office/powerpoint/2010/main" val="4040593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Monolithic Architecture</a:t>
            </a:r>
          </a:p>
        </p:txBody>
      </p:sp>
      <p:pic>
        <p:nvPicPr>
          <p:cNvPr id="6" name="Picture 5">
            <a:extLst>
              <a:ext uri="{FF2B5EF4-FFF2-40B4-BE49-F238E27FC236}">
                <a16:creationId xmlns:a16="http://schemas.microsoft.com/office/drawing/2014/main" id="{2446A947-9419-4DF9-8F1A-F9682931DDDD}"/>
              </a:ext>
            </a:extLst>
          </p:cNvPr>
          <p:cNvPicPr>
            <a:picLocks noChangeAspect="1"/>
          </p:cNvPicPr>
          <p:nvPr/>
        </p:nvPicPr>
        <p:blipFill rotWithShape="1">
          <a:blip r:embed="rId2"/>
          <a:srcRect t="21758"/>
          <a:stretch/>
        </p:blipFill>
        <p:spPr>
          <a:xfrm>
            <a:off x="1324986" y="1716662"/>
            <a:ext cx="9082437" cy="4263774"/>
          </a:xfrm>
          <a:prstGeom prst="rect">
            <a:avLst/>
          </a:prstGeom>
        </p:spPr>
      </p:pic>
    </p:spTree>
    <p:extLst>
      <p:ext uri="{BB962C8B-B14F-4D97-AF65-F5344CB8AC3E}">
        <p14:creationId xmlns:p14="http://schemas.microsoft.com/office/powerpoint/2010/main" val="2021281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93D191-31DB-42DF-88D1-A23425FEA64A}"/>
              </a:ext>
            </a:extLst>
          </p:cNvPr>
          <p:cNvPicPr>
            <a:picLocks noChangeAspect="1"/>
          </p:cNvPicPr>
          <p:nvPr/>
        </p:nvPicPr>
        <p:blipFill>
          <a:blip r:embed="rId2"/>
          <a:stretch>
            <a:fillRect/>
          </a:stretch>
        </p:blipFill>
        <p:spPr>
          <a:xfrm>
            <a:off x="1633591" y="1787703"/>
            <a:ext cx="8578921" cy="4037743"/>
          </a:xfrm>
          <a:prstGeom prst="rect">
            <a:avLst/>
          </a:prstGeom>
        </p:spPr>
      </p:pic>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Monolithic Architecture</a:t>
            </a:r>
          </a:p>
        </p:txBody>
      </p:sp>
    </p:spTree>
    <p:extLst>
      <p:ext uri="{BB962C8B-B14F-4D97-AF65-F5344CB8AC3E}">
        <p14:creationId xmlns:p14="http://schemas.microsoft.com/office/powerpoint/2010/main" val="221522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Benefits of Monolith</a:t>
            </a:r>
          </a:p>
          <a:p>
            <a:pPr>
              <a:spcAft>
                <a:spcPts val="1800"/>
              </a:spcAft>
            </a:pPr>
            <a:endParaRPr lang="en-US" sz="3800" b="1" dirty="0"/>
          </a:p>
        </p:txBody>
      </p:sp>
      <p:sp>
        <p:nvSpPr>
          <p:cNvPr id="7" name="Rectangle 6">
            <a:extLst>
              <a:ext uri="{FF2B5EF4-FFF2-40B4-BE49-F238E27FC236}">
                <a16:creationId xmlns:a16="http://schemas.microsoft.com/office/drawing/2014/main" id="{24BBB258-612A-4802-BC2E-D8B75AB4AC10}"/>
              </a:ext>
            </a:extLst>
          </p:cNvPr>
          <p:cNvSpPr/>
          <p:nvPr/>
        </p:nvSpPr>
        <p:spPr>
          <a:xfrm>
            <a:off x="1047750" y="1337126"/>
            <a:ext cx="9955872" cy="4031873"/>
          </a:xfrm>
          <a:prstGeom prst="rect">
            <a:avLst/>
          </a:prstGeom>
        </p:spPr>
        <p:txBody>
          <a:bodyPr wrap="square">
            <a:spAutoFit/>
          </a:bodyPr>
          <a:lstStyle/>
          <a:p>
            <a:pPr marL="285750" indent="-285750">
              <a:buFont typeface="Arial" panose="020B0604020202020204" pitchFamily="34" charset="0"/>
              <a:buChar char="•"/>
            </a:pPr>
            <a:endParaRPr lang="en-US" sz="2800" b="1" dirty="0">
              <a:latin typeface="Karla" pitchFamily="2" charset="0"/>
            </a:endParaRPr>
          </a:p>
          <a:p>
            <a:r>
              <a:rPr lang="en-US" sz="2400" b="1" dirty="0">
                <a:latin typeface="Karla" pitchFamily="2" charset="0"/>
              </a:rPr>
              <a:t>Simple to Develop, Test, Deploy and Scale:</a:t>
            </a:r>
          </a:p>
          <a:p>
            <a:endParaRPr lang="en-US" sz="2400" dirty="0">
              <a:latin typeface="Karla" pitchFamily="2" charset="0"/>
            </a:endParaRPr>
          </a:p>
          <a:p>
            <a:pPr marL="914400" lvl="1" indent="-457200">
              <a:buFont typeface="+mj-lt"/>
              <a:buAutoNum type="arabicPeriod"/>
            </a:pPr>
            <a:r>
              <a:rPr lang="en-US" sz="2400" dirty="0">
                <a:latin typeface="Karla" pitchFamily="2" charset="0"/>
              </a:rPr>
              <a:t>Simple to develop because of all the tools and IDEs support to that kind of application by default	</a:t>
            </a:r>
          </a:p>
          <a:p>
            <a:pPr marL="914400" lvl="1" indent="-457200">
              <a:buFont typeface="+mj-lt"/>
              <a:buAutoNum type="arabicPeriod"/>
            </a:pPr>
            <a:r>
              <a:rPr lang="en-US" sz="2400" dirty="0">
                <a:latin typeface="Karla" pitchFamily="2" charset="0"/>
              </a:rPr>
              <a:t>Easy to deploy because all components are packed into one bundle</a:t>
            </a:r>
          </a:p>
          <a:p>
            <a:pPr marL="914400" lvl="1" indent="-457200">
              <a:buFont typeface="+mj-lt"/>
              <a:buAutoNum type="arabicPeriod"/>
            </a:pPr>
            <a:r>
              <a:rPr lang="en-US" sz="2400" dirty="0">
                <a:latin typeface="Karla" pitchFamily="2" charset="0"/>
              </a:rPr>
              <a:t>Easy to scale the whole application</a:t>
            </a:r>
          </a:p>
          <a:p>
            <a:endParaRPr lang="en-US" sz="2000" dirty="0">
              <a:latin typeface="Karla" pitchFamily="2" charset="0"/>
            </a:endParaRPr>
          </a:p>
          <a:p>
            <a:pPr marL="342900" indent="-342900">
              <a:buFont typeface="Arial" panose="020B0604020202020204" pitchFamily="34" charset="0"/>
              <a:buChar char="•"/>
            </a:pPr>
            <a:endParaRPr lang="en-US" sz="2000" dirty="0">
              <a:latin typeface="Karla" pitchFamily="2" charset="0"/>
            </a:endParaRPr>
          </a:p>
          <a:p>
            <a:pPr marL="342900" indent="-342900">
              <a:buFont typeface="Arial" panose="020B0604020202020204" pitchFamily="34" charset="0"/>
              <a:buChar char="•"/>
            </a:pPr>
            <a:endParaRPr lang="en-US" sz="2000" dirty="0">
              <a:latin typeface="Karla" pitchFamily="2" charset="0"/>
            </a:endParaRPr>
          </a:p>
        </p:txBody>
      </p:sp>
    </p:spTree>
    <p:extLst>
      <p:ext uri="{BB962C8B-B14F-4D97-AF65-F5344CB8AC3E}">
        <p14:creationId xmlns:p14="http://schemas.microsoft.com/office/powerpoint/2010/main" val="3200328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Disadvantages of Monolith</a:t>
            </a:r>
          </a:p>
          <a:p>
            <a:pPr>
              <a:spcAft>
                <a:spcPts val="1800"/>
              </a:spcAft>
            </a:pPr>
            <a:endParaRPr lang="en-US" sz="3800" b="1" dirty="0"/>
          </a:p>
        </p:txBody>
      </p:sp>
      <p:sp>
        <p:nvSpPr>
          <p:cNvPr id="7" name="Rectangle 6">
            <a:extLst>
              <a:ext uri="{FF2B5EF4-FFF2-40B4-BE49-F238E27FC236}">
                <a16:creationId xmlns:a16="http://schemas.microsoft.com/office/drawing/2014/main" id="{24BBB258-612A-4802-BC2E-D8B75AB4AC10}"/>
              </a:ext>
            </a:extLst>
          </p:cNvPr>
          <p:cNvSpPr/>
          <p:nvPr/>
        </p:nvSpPr>
        <p:spPr>
          <a:xfrm>
            <a:off x="1047750" y="1337126"/>
            <a:ext cx="9955872" cy="4031873"/>
          </a:xfrm>
          <a:prstGeom prst="rect">
            <a:avLst/>
          </a:prstGeom>
        </p:spPr>
        <p:txBody>
          <a:bodyPr wrap="square">
            <a:spAutoFit/>
          </a:bodyPr>
          <a:lstStyle/>
          <a:p>
            <a:endParaRPr lang="en-US" sz="2800" b="1" dirty="0">
              <a:latin typeface="Karla" pitchFamily="2" charset="0"/>
            </a:endParaRPr>
          </a:p>
          <a:p>
            <a:endParaRPr lang="en-US" sz="2400" dirty="0">
              <a:latin typeface="Karla" pitchFamily="2" charset="0"/>
            </a:endParaRPr>
          </a:p>
          <a:p>
            <a:pPr marL="914400" lvl="1" indent="-457200">
              <a:buFont typeface="+mj-lt"/>
              <a:buAutoNum type="arabicPeriod"/>
            </a:pPr>
            <a:r>
              <a:rPr lang="en-US" sz="2400" dirty="0">
                <a:latin typeface="Karla" pitchFamily="2" charset="0"/>
              </a:rPr>
              <a:t>Very difficult to maintain	</a:t>
            </a:r>
          </a:p>
          <a:p>
            <a:pPr marL="914400" lvl="1" indent="-457200">
              <a:buFont typeface="+mj-lt"/>
              <a:buAutoNum type="arabicPeriod"/>
            </a:pPr>
            <a:r>
              <a:rPr lang="en-US" sz="2400" dirty="0">
                <a:latin typeface="Karla" pitchFamily="2" charset="0"/>
              </a:rPr>
              <a:t>One component failure will cause the whole system to fail</a:t>
            </a:r>
          </a:p>
          <a:p>
            <a:pPr marL="914400" lvl="1" indent="-457200">
              <a:buFont typeface="+mj-lt"/>
              <a:buAutoNum type="arabicPeriod"/>
            </a:pPr>
            <a:r>
              <a:rPr lang="en-US" sz="2400" dirty="0">
                <a:latin typeface="Karla" pitchFamily="2" charset="0"/>
              </a:rPr>
              <a:t>Very difficult to create the patches for monolithic architecture</a:t>
            </a:r>
          </a:p>
          <a:p>
            <a:pPr marL="914400" lvl="1" indent="-457200">
              <a:buFont typeface="+mj-lt"/>
              <a:buAutoNum type="arabicPeriod"/>
            </a:pPr>
            <a:r>
              <a:rPr lang="en-US" sz="2400" dirty="0">
                <a:latin typeface="Karla" pitchFamily="2" charset="0"/>
              </a:rPr>
              <a:t>Adapting to new technologies is challenging</a:t>
            </a:r>
          </a:p>
          <a:p>
            <a:pPr marL="914400" lvl="1" indent="-457200">
              <a:buFont typeface="+mj-lt"/>
              <a:buAutoNum type="arabicPeriod"/>
            </a:pPr>
            <a:r>
              <a:rPr lang="en-US" sz="2400" dirty="0">
                <a:latin typeface="Karla" pitchFamily="2" charset="0"/>
              </a:rPr>
              <a:t>Take a long time to startup because all the components needs to get started</a:t>
            </a:r>
          </a:p>
          <a:p>
            <a:endParaRPr lang="en-US" sz="2000" dirty="0">
              <a:latin typeface="Karla" pitchFamily="2" charset="0"/>
            </a:endParaRPr>
          </a:p>
          <a:p>
            <a:pPr marL="342900" indent="-342900">
              <a:buFont typeface="Arial" panose="020B0604020202020204" pitchFamily="34" charset="0"/>
              <a:buChar char="•"/>
            </a:pPr>
            <a:endParaRPr lang="en-US" sz="2000" dirty="0">
              <a:latin typeface="Karla" pitchFamily="2" charset="0"/>
            </a:endParaRPr>
          </a:p>
          <a:p>
            <a:pPr marL="342900" indent="-342900">
              <a:buFont typeface="Arial" panose="020B0604020202020204" pitchFamily="34" charset="0"/>
              <a:buChar char="•"/>
            </a:pPr>
            <a:endParaRPr lang="en-US" sz="2000" dirty="0">
              <a:latin typeface="Karla" pitchFamily="2" charset="0"/>
            </a:endParaRPr>
          </a:p>
        </p:txBody>
      </p:sp>
    </p:spTree>
    <p:extLst>
      <p:ext uri="{BB962C8B-B14F-4D97-AF65-F5344CB8AC3E}">
        <p14:creationId xmlns:p14="http://schemas.microsoft.com/office/powerpoint/2010/main" val="3086115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D2154C2-72B3-483A-82D3-87160E6142B4}"/>
              </a:ext>
            </a:extLst>
          </p:cNvPr>
          <p:cNvGrpSpPr/>
          <p:nvPr/>
        </p:nvGrpSpPr>
        <p:grpSpPr>
          <a:xfrm>
            <a:off x="6142074" y="1488559"/>
            <a:ext cx="1962815" cy="4455041"/>
            <a:chOff x="6181725" y="3429000"/>
            <a:chExt cx="1962815" cy="1820416"/>
          </a:xfrm>
        </p:grpSpPr>
        <p:sp>
          <p:nvSpPr>
            <p:cNvPr id="4" name="Rectangle 3">
              <a:extLst>
                <a:ext uri="{FF2B5EF4-FFF2-40B4-BE49-F238E27FC236}">
                  <a16:creationId xmlns:a16="http://schemas.microsoft.com/office/drawing/2014/main" id="{7D683D79-AC3B-4756-9682-E6BAB204C2CD}"/>
                </a:ext>
              </a:extLst>
            </p:cNvPr>
            <p:cNvSpPr/>
            <p:nvPr/>
          </p:nvSpPr>
          <p:spPr>
            <a:xfrm flipV="1">
              <a:off x="6181725" y="3507939"/>
              <a:ext cx="1106393" cy="1538677"/>
            </a:xfrm>
            <a:custGeom>
              <a:avLst/>
              <a:gdLst>
                <a:gd name="connsiteX0" fmla="*/ 0 w 1106393"/>
                <a:gd name="connsiteY0" fmla="*/ 0 h 1538677"/>
                <a:gd name="connsiteX1" fmla="*/ 542133 w 1106393"/>
                <a:gd name="connsiteY1" fmla="*/ 0 h 1538677"/>
                <a:gd name="connsiteX2" fmla="*/ 1106393 w 1106393"/>
                <a:gd name="connsiteY2" fmla="*/ 0 h 1538677"/>
                <a:gd name="connsiteX3" fmla="*/ 1106393 w 1106393"/>
                <a:gd name="connsiteY3" fmla="*/ 512892 h 1538677"/>
                <a:gd name="connsiteX4" fmla="*/ 1106393 w 1106393"/>
                <a:gd name="connsiteY4" fmla="*/ 1025785 h 1538677"/>
                <a:gd name="connsiteX5" fmla="*/ 1106393 w 1106393"/>
                <a:gd name="connsiteY5" fmla="*/ 1538677 h 1538677"/>
                <a:gd name="connsiteX6" fmla="*/ 553197 w 1106393"/>
                <a:gd name="connsiteY6" fmla="*/ 1538677 h 1538677"/>
                <a:gd name="connsiteX7" fmla="*/ 0 w 1106393"/>
                <a:gd name="connsiteY7" fmla="*/ 1538677 h 1538677"/>
                <a:gd name="connsiteX8" fmla="*/ 0 w 1106393"/>
                <a:gd name="connsiteY8" fmla="*/ 1056558 h 1538677"/>
                <a:gd name="connsiteX9" fmla="*/ 0 w 1106393"/>
                <a:gd name="connsiteY9" fmla="*/ 559053 h 1538677"/>
                <a:gd name="connsiteX10" fmla="*/ 0 w 1106393"/>
                <a:gd name="connsiteY10"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6393" h="1538677" fill="none" extrusionOk="0">
                  <a:moveTo>
                    <a:pt x="0" y="0"/>
                  </a:moveTo>
                  <a:cubicBezTo>
                    <a:pt x="247253" y="9445"/>
                    <a:pt x="337473" y="20985"/>
                    <a:pt x="542133" y="0"/>
                  </a:cubicBezTo>
                  <a:cubicBezTo>
                    <a:pt x="746793" y="-20985"/>
                    <a:pt x="971064" y="1078"/>
                    <a:pt x="1106393" y="0"/>
                  </a:cubicBezTo>
                  <a:cubicBezTo>
                    <a:pt x="1098215" y="109815"/>
                    <a:pt x="1107781" y="371233"/>
                    <a:pt x="1106393" y="512892"/>
                  </a:cubicBezTo>
                  <a:cubicBezTo>
                    <a:pt x="1105005" y="654551"/>
                    <a:pt x="1089255" y="914124"/>
                    <a:pt x="1106393" y="1025785"/>
                  </a:cubicBezTo>
                  <a:cubicBezTo>
                    <a:pt x="1123531" y="1137446"/>
                    <a:pt x="1126524" y="1338947"/>
                    <a:pt x="1106393" y="1538677"/>
                  </a:cubicBezTo>
                  <a:cubicBezTo>
                    <a:pt x="871869" y="1527753"/>
                    <a:pt x="692261" y="1549936"/>
                    <a:pt x="553197" y="1538677"/>
                  </a:cubicBezTo>
                  <a:cubicBezTo>
                    <a:pt x="414133" y="1527418"/>
                    <a:pt x="224954" y="1520143"/>
                    <a:pt x="0" y="1538677"/>
                  </a:cubicBezTo>
                  <a:cubicBezTo>
                    <a:pt x="17365" y="1332347"/>
                    <a:pt x="-13554" y="1206720"/>
                    <a:pt x="0" y="1056558"/>
                  </a:cubicBezTo>
                  <a:cubicBezTo>
                    <a:pt x="13554" y="906396"/>
                    <a:pt x="-15468" y="703731"/>
                    <a:pt x="0" y="559053"/>
                  </a:cubicBezTo>
                  <a:cubicBezTo>
                    <a:pt x="15468" y="414375"/>
                    <a:pt x="-27273" y="186257"/>
                    <a:pt x="0" y="0"/>
                  </a:cubicBezTo>
                  <a:close/>
                </a:path>
                <a:path w="1106393" h="1538677" stroke="0" extrusionOk="0">
                  <a:moveTo>
                    <a:pt x="0" y="0"/>
                  </a:moveTo>
                  <a:cubicBezTo>
                    <a:pt x="238728" y="11683"/>
                    <a:pt x="340124" y="-14253"/>
                    <a:pt x="542133" y="0"/>
                  </a:cubicBezTo>
                  <a:cubicBezTo>
                    <a:pt x="744142" y="14253"/>
                    <a:pt x="960474" y="-15016"/>
                    <a:pt x="1106393" y="0"/>
                  </a:cubicBezTo>
                  <a:cubicBezTo>
                    <a:pt x="1095492" y="123125"/>
                    <a:pt x="1109382" y="358568"/>
                    <a:pt x="1106393" y="543666"/>
                  </a:cubicBezTo>
                  <a:cubicBezTo>
                    <a:pt x="1103404" y="728764"/>
                    <a:pt x="1127646" y="893148"/>
                    <a:pt x="1106393" y="1056558"/>
                  </a:cubicBezTo>
                  <a:cubicBezTo>
                    <a:pt x="1085140" y="1219968"/>
                    <a:pt x="1098008" y="1427262"/>
                    <a:pt x="1106393" y="1538677"/>
                  </a:cubicBezTo>
                  <a:cubicBezTo>
                    <a:pt x="918396" y="1546852"/>
                    <a:pt x="813844" y="1548329"/>
                    <a:pt x="575324" y="1538677"/>
                  </a:cubicBezTo>
                  <a:cubicBezTo>
                    <a:pt x="336804" y="1529025"/>
                    <a:pt x="118044" y="1555540"/>
                    <a:pt x="0" y="1538677"/>
                  </a:cubicBezTo>
                  <a:cubicBezTo>
                    <a:pt x="-13203" y="1281468"/>
                    <a:pt x="-6045" y="1131638"/>
                    <a:pt x="0" y="995011"/>
                  </a:cubicBezTo>
                  <a:cubicBezTo>
                    <a:pt x="6045" y="858384"/>
                    <a:pt x="-20292" y="703673"/>
                    <a:pt x="0" y="451345"/>
                  </a:cubicBezTo>
                  <a:cubicBezTo>
                    <a:pt x="20292" y="199017"/>
                    <a:pt x="18751" y="150196"/>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7" name="Rectangle 6">
              <a:extLst>
                <a:ext uri="{FF2B5EF4-FFF2-40B4-BE49-F238E27FC236}">
                  <a16:creationId xmlns:a16="http://schemas.microsoft.com/office/drawing/2014/main" id="{79CB1532-55A7-48D1-BDF4-C1C5A5181869}"/>
                </a:ext>
              </a:extLst>
            </p:cNvPr>
            <p:cNvSpPr/>
            <p:nvPr/>
          </p:nvSpPr>
          <p:spPr>
            <a:xfrm>
              <a:off x="6209414" y="3429000"/>
              <a:ext cx="1935126"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57DE6254-9013-4DEE-9CC3-5E0065E9F875}"/>
              </a:ext>
            </a:extLst>
          </p:cNvPr>
          <p:cNvSpPr/>
          <p:nvPr/>
        </p:nvSpPr>
        <p:spPr>
          <a:xfrm>
            <a:off x="6169764" y="2111075"/>
            <a:ext cx="5465910" cy="3508653"/>
          </a:xfrm>
          <a:prstGeom prst="rect">
            <a:avLst/>
          </a:prstGeom>
        </p:spPr>
        <p:txBody>
          <a:bodyPr wrap="square">
            <a:spAutoFit/>
          </a:bodyPr>
          <a:lstStyle/>
          <a:p>
            <a:pPr algn="ctr"/>
            <a:r>
              <a:rPr lang="en-US" sz="2400" b="1" dirty="0">
                <a:latin typeface="Karla" pitchFamily="2" charset="0"/>
              </a:rPr>
              <a:t>Today</a:t>
            </a:r>
          </a:p>
          <a:p>
            <a:pPr algn="ctr"/>
            <a:endParaRPr lang="en-US" dirty="0">
              <a:latin typeface="Karla" pitchFamily="2" charset="0"/>
            </a:endParaRPr>
          </a:p>
          <a:p>
            <a:pPr lvl="1" algn="ctr"/>
            <a:r>
              <a:rPr lang="en-US" sz="2000" dirty="0">
                <a:latin typeface="Karla" pitchFamily="2" charset="0"/>
              </a:rPr>
              <a:t>Apps are constantly developed </a:t>
            </a:r>
          </a:p>
          <a:p>
            <a:pPr lvl="1" algn="ctr"/>
            <a:r>
              <a:rPr lang="en-US" sz="2000" dirty="0">
                <a:latin typeface="Karla" pitchFamily="2" charset="0"/>
              </a:rPr>
              <a:t>Built from loosely coupled components</a:t>
            </a:r>
          </a:p>
          <a:p>
            <a:pPr lvl="1" algn="ctr"/>
            <a:r>
              <a:rPr lang="en-US" sz="2000" dirty="0">
                <a:latin typeface="Karla" pitchFamily="2" charset="0"/>
              </a:rPr>
              <a:t>Newer version are deployed often</a:t>
            </a:r>
          </a:p>
          <a:p>
            <a:pPr lvl="1" algn="ctr"/>
            <a:r>
              <a:rPr lang="en-US" sz="2000" dirty="0">
                <a:latin typeface="Karla" pitchFamily="2" charset="0"/>
              </a:rPr>
              <a:t>Deployed to a multitude of servers</a:t>
            </a:r>
            <a:endParaRPr lang="en-US" dirty="0">
              <a:latin typeface="Karla" pitchFamily="2" charset="0"/>
            </a:endParaRPr>
          </a:p>
          <a:p>
            <a:pPr algn="ctr"/>
            <a:endParaRPr lang="en-US" dirty="0">
              <a:latin typeface="Karla" pitchFamily="2" charset="0"/>
            </a:endParaRPr>
          </a:p>
          <a:p>
            <a:pPr algn="ctr"/>
            <a:endParaRPr lang="en-US" dirty="0">
              <a:latin typeface="Karla" pitchFamily="2" charset="0"/>
            </a:endParaRPr>
          </a:p>
          <a:p>
            <a:pPr algn="ctr"/>
            <a:endParaRPr lang="en-US" dirty="0">
              <a:latin typeface="Karla" pitchFamily="2" charset="0"/>
            </a:endParaRPr>
          </a:p>
          <a:p>
            <a:pPr algn="ctr"/>
            <a:endParaRPr lang="en-US" dirty="0">
              <a:latin typeface="Karla" pitchFamily="2" charset="0"/>
            </a:endParaRPr>
          </a:p>
          <a:p>
            <a:pPr algn="ctr">
              <a:spcBef>
                <a:spcPts val="1200"/>
              </a:spcBef>
            </a:pPr>
            <a:endParaRPr lang="en-US" dirty="0">
              <a:latin typeface="Karla" pitchFamily="2" charset="0"/>
            </a:endParaRPr>
          </a:p>
        </p:txBody>
      </p:sp>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401607"/>
            <a:ext cx="10039350" cy="647700"/>
          </a:xfrm>
        </p:spPr>
        <p:txBody>
          <a:bodyPr>
            <a:normAutofit lnSpcReduction="10000"/>
          </a:bodyPr>
          <a:lstStyle/>
          <a:p>
            <a:pPr>
              <a:spcAft>
                <a:spcPts val="1800"/>
              </a:spcAft>
            </a:pPr>
            <a:r>
              <a:rPr lang="en-US" sz="3800" b="1" dirty="0"/>
              <a:t>Applications have changed </a:t>
            </a:r>
            <a:r>
              <a:rPr lang="en-US" sz="3800" b="1" dirty="0" err="1"/>
              <a:t>drammatically</a:t>
            </a:r>
            <a:endParaRPr lang="en-US" sz="3800" b="1" dirty="0"/>
          </a:p>
        </p:txBody>
      </p:sp>
      <p:sp>
        <p:nvSpPr>
          <p:cNvPr id="9" name="Rectangle 8">
            <a:extLst>
              <a:ext uri="{FF2B5EF4-FFF2-40B4-BE49-F238E27FC236}">
                <a16:creationId xmlns:a16="http://schemas.microsoft.com/office/drawing/2014/main" id="{5BB96268-19C2-489F-AA87-2D6A0808AD2E}"/>
              </a:ext>
            </a:extLst>
          </p:cNvPr>
          <p:cNvSpPr/>
          <p:nvPr/>
        </p:nvSpPr>
        <p:spPr>
          <a:xfrm>
            <a:off x="556326" y="2118601"/>
            <a:ext cx="5539674" cy="1969770"/>
          </a:xfrm>
          <a:prstGeom prst="rect">
            <a:avLst/>
          </a:prstGeom>
        </p:spPr>
        <p:txBody>
          <a:bodyPr wrap="square">
            <a:spAutoFit/>
          </a:bodyPr>
          <a:lstStyle/>
          <a:p>
            <a:pPr algn="ctr"/>
            <a:r>
              <a:rPr lang="en-US" sz="2400" b="1" dirty="0">
                <a:latin typeface="Karla" pitchFamily="2" charset="0"/>
              </a:rPr>
              <a:t>A decade ago</a:t>
            </a:r>
          </a:p>
          <a:p>
            <a:pPr algn="ctr"/>
            <a:endParaRPr lang="en-US" b="1" dirty="0">
              <a:latin typeface="Karla" pitchFamily="2" charset="0"/>
            </a:endParaRPr>
          </a:p>
          <a:p>
            <a:pPr lvl="1" algn="ctr"/>
            <a:r>
              <a:rPr lang="en-US" sz="2000" dirty="0">
                <a:latin typeface="Karla" pitchFamily="2" charset="0"/>
              </a:rPr>
              <a:t>Apps were monolithic</a:t>
            </a:r>
          </a:p>
          <a:p>
            <a:pPr lvl="1" algn="ctr"/>
            <a:r>
              <a:rPr lang="en-US" sz="2000" dirty="0">
                <a:latin typeface="Karla" pitchFamily="2" charset="0"/>
              </a:rPr>
              <a:t>Built on a single stack (</a:t>
            </a:r>
            <a:r>
              <a:rPr lang="en-US" sz="2000" dirty="0" err="1">
                <a:latin typeface="Karla" pitchFamily="2" charset="0"/>
              </a:rPr>
              <a:t>e.e.</a:t>
            </a:r>
            <a:r>
              <a:rPr lang="en-US" sz="2000" dirty="0">
                <a:latin typeface="Karla" pitchFamily="2" charset="0"/>
              </a:rPr>
              <a:t> .NET or Java)</a:t>
            </a:r>
          </a:p>
          <a:p>
            <a:pPr lvl="1" algn="ctr"/>
            <a:r>
              <a:rPr lang="en-US" sz="2000" dirty="0">
                <a:latin typeface="Karla" pitchFamily="2" charset="0"/>
              </a:rPr>
              <a:t>Long lived</a:t>
            </a:r>
          </a:p>
          <a:p>
            <a:pPr lvl="1" algn="ctr"/>
            <a:r>
              <a:rPr lang="en-US" sz="2000" dirty="0">
                <a:latin typeface="Karla" pitchFamily="2" charset="0"/>
              </a:rPr>
              <a:t>Deployed to a single server</a:t>
            </a:r>
          </a:p>
        </p:txBody>
      </p:sp>
    </p:spTree>
    <p:extLst>
      <p:ext uri="{BB962C8B-B14F-4D97-AF65-F5344CB8AC3E}">
        <p14:creationId xmlns:p14="http://schemas.microsoft.com/office/powerpoint/2010/main" val="4275120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6AA8B6-FB42-4565-B3DB-A75C7401C6B0}"/>
              </a:ext>
            </a:extLst>
          </p:cNvPr>
          <p:cNvPicPr>
            <a:picLocks noChangeAspect="1"/>
          </p:cNvPicPr>
          <p:nvPr/>
        </p:nvPicPr>
        <p:blipFill>
          <a:blip r:embed="rId2"/>
          <a:stretch>
            <a:fillRect/>
          </a:stretch>
        </p:blipFill>
        <p:spPr>
          <a:xfrm>
            <a:off x="270016" y="1747482"/>
            <a:ext cx="11651968" cy="4202132"/>
          </a:xfrm>
          <a:prstGeom prst="rect">
            <a:avLst/>
          </a:prstGeom>
        </p:spPr>
      </p:pic>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Microservice Architecture</a:t>
            </a:r>
          </a:p>
        </p:txBody>
      </p:sp>
    </p:spTree>
    <p:extLst>
      <p:ext uri="{BB962C8B-B14F-4D97-AF65-F5344CB8AC3E}">
        <p14:creationId xmlns:p14="http://schemas.microsoft.com/office/powerpoint/2010/main" val="20196190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Outline</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754000"/>
            <a:ext cx="8867355" cy="4052791"/>
          </a:xfrm>
        </p:spPr>
        <p:txBody>
          <a:bodyPr>
            <a:normAutofit/>
          </a:bodyPr>
          <a:lstStyle/>
          <a:p>
            <a:pPr>
              <a:spcAft>
                <a:spcPts val="600"/>
              </a:spcAft>
            </a:pPr>
            <a:r>
              <a:rPr lang="en-US" sz="2600" dirty="0"/>
              <a:t>1: Class organization </a:t>
            </a:r>
          </a:p>
          <a:p>
            <a:pPr>
              <a:spcAft>
                <a:spcPts val="600"/>
              </a:spcAft>
            </a:pPr>
            <a:r>
              <a:rPr lang="en-US" sz="2600" dirty="0"/>
              <a:t>2: Recap</a:t>
            </a:r>
          </a:p>
          <a:p>
            <a:pPr>
              <a:spcAft>
                <a:spcPts val="600"/>
              </a:spcAft>
            </a:pPr>
            <a:r>
              <a:rPr lang="en-US" sz="2600" dirty="0"/>
              <a:t>3: Software Development</a:t>
            </a:r>
          </a:p>
          <a:p>
            <a:pPr>
              <a:spcAft>
                <a:spcPts val="600"/>
              </a:spcAft>
            </a:pPr>
            <a:r>
              <a:rPr lang="en-US" sz="2600" b="1" dirty="0"/>
              <a:t>4: Containers</a:t>
            </a:r>
          </a:p>
          <a:p>
            <a:pPr>
              <a:spcAft>
                <a:spcPts val="600"/>
              </a:spcAft>
            </a:pPr>
            <a:r>
              <a:rPr lang="en-US" sz="2600" dirty="0"/>
              <a:t>5: Hands On</a:t>
            </a:r>
          </a:p>
        </p:txBody>
      </p:sp>
    </p:spTree>
    <p:extLst>
      <p:ext uri="{BB962C8B-B14F-4D97-AF65-F5344CB8AC3E}">
        <p14:creationId xmlns:p14="http://schemas.microsoft.com/office/powerpoint/2010/main" val="941740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What is docker</a:t>
            </a:r>
          </a:p>
          <a:p>
            <a:pPr>
              <a:spcAft>
                <a:spcPts val="1800"/>
              </a:spcAft>
            </a:pPr>
            <a:endParaRPr lang="en-US" sz="3800" b="1" dirty="0"/>
          </a:p>
        </p:txBody>
      </p:sp>
      <p:sp>
        <p:nvSpPr>
          <p:cNvPr id="7" name="Rectangle 6">
            <a:extLst>
              <a:ext uri="{FF2B5EF4-FFF2-40B4-BE49-F238E27FC236}">
                <a16:creationId xmlns:a16="http://schemas.microsoft.com/office/drawing/2014/main" id="{24BBB258-612A-4802-BC2E-D8B75AB4AC10}"/>
              </a:ext>
            </a:extLst>
          </p:cNvPr>
          <p:cNvSpPr/>
          <p:nvPr/>
        </p:nvSpPr>
        <p:spPr>
          <a:xfrm>
            <a:off x="6259210" y="1080272"/>
            <a:ext cx="5689635" cy="3293209"/>
          </a:xfrm>
          <a:prstGeom prst="rect">
            <a:avLst/>
          </a:prstGeom>
        </p:spPr>
        <p:txBody>
          <a:bodyPr wrap="square">
            <a:spAutoFit/>
          </a:bodyPr>
          <a:lstStyle/>
          <a:p>
            <a:endParaRPr lang="en-US" sz="2400" dirty="0">
              <a:latin typeface="Karla" pitchFamily="2" charset="0"/>
            </a:endParaRPr>
          </a:p>
          <a:p>
            <a:pPr marL="914400" lvl="1" indent="-457200">
              <a:buFont typeface="Arial" panose="020B0604020202020204" pitchFamily="34" charset="0"/>
              <a:buChar char="•"/>
            </a:pPr>
            <a:r>
              <a:rPr lang="en-US" sz="2400" dirty="0">
                <a:latin typeface="Karla" pitchFamily="2" charset="0"/>
              </a:rPr>
              <a:t>Standardized packaging for software dependencies</a:t>
            </a:r>
          </a:p>
          <a:p>
            <a:pPr marL="914400" lvl="1" indent="-457200">
              <a:buFont typeface="Arial" panose="020B0604020202020204" pitchFamily="34" charset="0"/>
              <a:buChar char="•"/>
            </a:pPr>
            <a:r>
              <a:rPr lang="en-US" sz="2400" dirty="0">
                <a:latin typeface="Karla" pitchFamily="2" charset="0"/>
              </a:rPr>
              <a:t>Isolate apps from each other </a:t>
            </a:r>
          </a:p>
          <a:p>
            <a:pPr marL="914400" lvl="1" indent="-457200">
              <a:buFont typeface="Arial" panose="020B0604020202020204" pitchFamily="34" charset="0"/>
              <a:buChar char="•"/>
            </a:pPr>
            <a:r>
              <a:rPr lang="en-US" sz="2400" dirty="0">
                <a:latin typeface="Karla" pitchFamily="2" charset="0"/>
              </a:rPr>
              <a:t>Share the same OS kernel</a:t>
            </a:r>
          </a:p>
          <a:p>
            <a:pPr marL="914400" lvl="1" indent="-457200">
              <a:buFont typeface="Arial" panose="020B0604020202020204" pitchFamily="34" charset="0"/>
              <a:buChar char="•"/>
            </a:pPr>
            <a:r>
              <a:rPr lang="en-US" sz="2400" dirty="0">
                <a:latin typeface="Karla" pitchFamily="2" charset="0"/>
              </a:rPr>
              <a:t>Works for all major Linux distributions</a:t>
            </a:r>
          </a:p>
          <a:p>
            <a:endParaRPr lang="en-US" sz="2000" dirty="0">
              <a:latin typeface="Karla" pitchFamily="2" charset="0"/>
            </a:endParaRPr>
          </a:p>
          <a:p>
            <a:pPr marL="342900" indent="-342900">
              <a:buFont typeface="Arial" panose="020B0604020202020204" pitchFamily="34" charset="0"/>
              <a:buChar char="•"/>
            </a:pPr>
            <a:endParaRPr lang="en-US" sz="2000" dirty="0">
              <a:latin typeface="Karla" pitchFamily="2" charset="0"/>
            </a:endParaRPr>
          </a:p>
        </p:txBody>
      </p:sp>
      <p:pic>
        <p:nvPicPr>
          <p:cNvPr id="4" name="Picture 3">
            <a:extLst>
              <a:ext uri="{FF2B5EF4-FFF2-40B4-BE49-F238E27FC236}">
                <a16:creationId xmlns:a16="http://schemas.microsoft.com/office/drawing/2014/main" id="{083E2F10-8093-4088-A2F3-8536E889A7AE}"/>
              </a:ext>
            </a:extLst>
          </p:cNvPr>
          <p:cNvPicPr>
            <a:picLocks noChangeAspect="1"/>
          </p:cNvPicPr>
          <p:nvPr/>
        </p:nvPicPr>
        <p:blipFill rotWithShape="1">
          <a:blip r:embed="rId2"/>
          <a:srcRect l="7876" t="21753" r="46227"/>
          <a:stretch/>
        </p:blipFill>
        <p:spPr>
          <a:xfrm>
            <a:off x="406365" y="1337126"/>
            <a:ext cx="5689635" cy="4766180"/>
          </a:xfrm>
          <a:prstGeom prst="rect">
            <a:avLst/>
          </a:prstGeom>
        </p:spPr>
      </p:pic>
    </p:spTree>
    <p:extLst>
      <p:ext uri="{BB962C8B-B14F-4D97-AF65-F5344CB8AC3E}">
        <p14:creationId xmlns:p14="http://schemas.microsoft.com/office/powerpoint/2010/main" val="904490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047750" y="-77717"/>
            <a:ext cx="9863405" cy="647700"/>
          </a:xfrm>
        </p:spPr>
        <p:txBody>
          <a:bodyPr>
            <a:noAutofit/>
          </a:bodyPr>
          <a:lstStyle/>
          <a:p>
            <a:pPr>
              <a:spcAft>
                <a:spcPts val="1800"/>
              </a:spcAft>
            </a:pPr>
            <a:r>
              <a:rPr lang="en-US" sz="3600" b="1" dirty="0"/>
              <a:t>Traditional Software Development Workflow </a:t>
            </a:r>
            <a:r>
              <a:rPr lang="en-US" sz="2800" b="1" dirty="0"/>
              <a:t>(without Docker)</a:t>
            </a:r>
            <a:endParaRPr lang="en-US" sz="3800" b="1" dirty="0"/>
          </a:p>
        </p:txBody>
      </p:sp>
      <p:pic>
        <p:nvPicPr>
          <p:cNvPr id="2" name="Picture 1">
            <a:extLst>
              <a:ext uri="{FF2B5EF4-FFF2-40B4-BE49-F238E27FC236}">
                <a16:creationId xmlns:a16="http://schemas.microsoft.com/office/drawing/2014/main" id="{759E53A4-F6DE-46CA-8993-3E5013CBB642}"/>
              </a:ext>
            </a:extLst>
          </p:cNvPr>
          <p:cNvPicPr>
            <a:picLocks noChangeAspect="1"/>
          </p:cNvPicPr>
          <p:nvPr/>
        </p:nvPicPr>
        <p:blipFill rotWithShape="1">
          <a:blip r:embed="rId2"/>
          <a:srcRect t="11866"/>
          <a:stretch/>
        </p:blipFill>
        <p:spPr>
          <a:xfrm>
            <a:off x="904127" y="1380597"/>
            <a:ext cx="10383746" cy="4384482"/>
          </a:xfrm>
          <a:prstGeom prst="rect">
            <a:avLst/>
          </a:prstGeom>
        </p:spPr>
      </p:pic>
    </p:spTree>
    <p:extLst>
      <p:ext uri="{BB962C8B-B14F-4D97-AF65-F5344CB8AC3E}">
        <p14:creationId xmlns:p14="http://schemas.microsoft.com/office/powerpoint/2010/main" val="306956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BFB7B0-F4BF-4FAF-81B7-3697E38FFAD1}"/>
              </a:ext>
            </a:extLst>
          </p:cNvPr>
          <p:cNvPicPr>
            <a:picLocks noChangeAspect="1"/>
          </p:cNvPicPr>
          <p:nvPr/>
        </p:nvPicPr>
        <p:blipFill>
          <a:blip r:embed="rId2"/>
          <a:stretch>
            <a:fillRect/>
          </a:stretch>
        </p:blipFill>
        <p:spPr>
          <a:xfrm>
            <a:off x="1047750" y="1194189"/>
            <a:ext cx="10482618" cy="5062773"/>
          </a:xfrm>
          <a:prstGeom prst="rect">
            <a:avLst/>
          </a:prstGeom>
        </p:spPr>
      </p:pic>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047750" y="-77717"/>
            <a:ext cx="9863405" cy="647700"/>
          </a:xfrm>
        </p:spPr>
        <p:txBody>
          <a:bodyPr>
            <a:noAutofit/>
          </a:bodyPr>
          <a:lstStyle/>
          <a:p>
            <a:pPr>
              <a:spcAft>
                <a:spcPts val="1800"/>
              </a:spcAft>
            </a:pPr>
            <a:r>
              <a:rPr lang="en-US" sz="3600" b="1" dirty="0"/>
              <a:t>Traditional Software Development Workflow </a:t>
            </a:r>
            <a:r>
              <a:rPr lang="en-US" sz="2800" b="1" dirty="0"/>
              <a:t>(with Docker)</a:t>
            </a:r>
            <a:endParaRPr lang="en-US" sz="3800" b="1" dirty="0"/>
          </a:p>
        </p:txBody>
      </p:sp>
    </p:spTree>
    <p:extLst>
      <p:ext uri="{BB962C8B-B14F-4D97-AF65-F5344CB8AC3E}">
        <p14:creationId xmlns:p14="http://schemas.microsoft.com/office/powerpoint/2010/main" val="2531812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Outline</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754000"/>
            <a:ext cx="8867355" cy="4052791"/>
          </a:xfrm>
        </p:spPr>
        <p:txBody>
          <a:bodyPr>
            <a:normAutofit/>
          </a:bodyPr>
          <a:lstStyle/>
          <a:p>
            <a:pPr>
              <a:spcAft>
                <a:spcPts val="600"/>
              </a:spcAft>
            </a:pPr>
            <a:r>
              <a:rPr lang="en-US" sz="2600" b="1" dirty="0"/>
              <a:t>1: Class organization </a:t>
            </a:r>
          </a:p>
          <a:p>
            <a:pPr>
              <a:spcAft>
                <a:spcPts val="600"/>
              </a:spcAft>
            </a:pPr>
            <a:r>
              <a:rPr lang="en-US" sz="2600" dirty="0"/>
              <a:t>2: Recap</a:t>
            </a:r>
          </a:p>
          <a:p>
            <a:pPr>
              <a:spcAft>
                <a:spcPts val="600"/>
              </a:spcAft>
            </a:pPr>
            <a:r>
              <a:rPr lang="en-US" sz="2600" dirty="0"/>
              <a:t>3: Software Development</a:t>
            </a:r>
          </a:p>
          <a:p>
            <a:pPr>
              <a:spcAft>
                <a:spcPts val="600"/>
              </a:spcAft>
            </a:pPr>
            <a:r>
              <a:rPr lang="en-US" sz="2600" dirty="0"/>
              <a:t>4: Containers</a:t>
            </a:r>
          </a:p>
          <a:p>
            <a:pPr>
              <a:spcAft>
                <a:spcPts val="600"/>
              </a:spcAft>
            </a:pPr>
            <a:r>
              <a:rPr lang="en-US" sz="2600" dirty="0"/>
              <a:t>5: Hands On</a:t>
            </a:r>
          </a:p>
        </p:txBody>
      </p:sp>
    </p:spTree>
    <p:extLst>
      <p:ext uri="{BB962C8B-B14F-4D97-AF65-F5344CB8AC3E}">
        <p14:creationId xmlns:p14="http://schemas.microsoft.com/office/powerpoint/2010/main" val="115239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780835" y="315280"/>
            <a:ext cx="10644027" cy="647700"/>
          </a:xfrm>
        </p:spPr>
        <p:txBody>
          <a:bodyPr>
            <a:noAutofit/>
          </a:bodyPr>
          <a:lstStyle/>
          <a:p>
            <a:pPr>
              <a:spcAft>
                <a:spcPts val="1800"/>
              </a:spcAft>
            </a:pPr>
            <a:r>
              <a:rPr lang="en-US" sz="3800" b="1" dirty="0"/>
              <a:t>Docker Containers are not Virtual Machines</a:t>
            </a:r>
          </a:p>
          <a:p>
            <a:pPr>
              <a:spcAft>
                <a:spcPts val="1800"/>
              </a:spcAft>
            </a:pPr>
            <a:endParaRPr lang="en-US" sz="3800" b="1" dirty="0"/>
          </a:p>
        </p:txBody>
      </p:sp>
      <p:sp>
        <p:nvSpPr>
          <p:cNvPr id="7" name="Rectangle 6">
            <a:extLst>
              <a:ext uri="{FF2B5EF4-FFF2-40B4-BE49-F238E27FC236}">
                <a16:creationId xmlns:a16="http://schemas.microsoft.com/office/drawing/2014/main" id="{24BBB258-612A-4802-BC2E-D8B75AB4AC10}"/>
              </a:ext>
            </a:extLst>
          </p:cNvPr>
          <p:cNvSpPr/>
          <p:nvPr/>
        </p:nvSpPr>
        <p:spPr>
          <a:xfrm>
            <a:off x="1654941" y="1337126"/>
            <a:ext cx="8895814" cy="1508105"/>
          </a:xfrm>
          <a:prstGeom prst="rect">
            <a:avLst/>
          </a:prstGeom>
        </p:spPr>
        <p:txBody>
          <a:bodyPr wrap="square">
            <a:spAutoFit/>
          </a:bodyPr>
          <a:lstStyle/>
          <a:p>
            <a:endParaRPr lang="en-US" sz="2400" dirty="0">
              <a:latin typeface="Karla" pitchFamily="2" charset="0"/>
            </a:endParaRPr>
          </a:p>
          <a:p>
            <a:r>
              <a:rPr lang="en-US" sz="2800" dirty="0">
                <a:latin typeface="Karla" pitchFamily="2" charset="0"/>
              </a:rPr>
              <a:t>  Virtual Machines			          Containers</a:t>
            </a:r>
          </a:p>
          <a:p>
            <a:pPr marL="342900" indent="-342900">
              <a:buFont typeface="Arial" panose="020B0604020202020204" pitchFamily="34" charset="0"/>
              <a:buChar char="•"/>
            </a:pPr>
            <a:endParaRPr lang="en-US" sz="2000" dirty="0">
              <a:latin typeface="Karla" pitchFamily="2" charset="0"/>
            </a:endParaRPr>
          </a:p>
          <a:p>
            <a:pPr marL="342900" indent="-342900">
              <a:buFont typeface="Arial" panose="020B0604020202020204" pitchFamily="34" charset="0"/>
              <a:buChar char="•"/>
            </a:pPr>
            <a:endParaRPr lang="en-US" sz="2000" dirty="0">
              <a:latin typeface="Karla" pitchFamily="2" charset="0"/>
            </a:endParaRPr>
          </a:p>
        </p:txBody>
      </p:sp>
      <p:pic>
        <p:nvPicPr>
          <p:cNvPr id="2" name="Picture 1">
            <a:extLst>
              <a:ext uri="{FF2B5EF4-FFF2-40B4-BE49-F238E27FC236}">
                <a16:creationId xmlns:a16="http://schemas.microsoft.com/office/drawing/2014/main" id="{A5687A74-1F3D-4C07-B994-7FE0CBC9D9FC}"/>
              </a:ext>
            </a:extLst>
          </p:cNvPr>
          <p:cNvPicPr>
            <a:picLocks noChangeAspect="1"/>
          </p:cNvPicPr>
          <p:nvPr/>
        </p:nvPicPr>
        <p:blipFill rotWithShape="1">
          <a:blip r:embed="rId2"/>
          <a:srcRect l="34315" t="21694"/>
          <a:stretch/>
        </p:blipFill>
        <p:spPr>
          <a:xfrm>
            <a:off x="1459914" y="3042865"/>
            <a:ext cx="3697714" cy="2587442"/>
          </a:xfrm>
          <a:prstGeom prst="rect">
            <a:avLst/>
          </a:prstGeom>
        </p:spPr>
      </p:pic>
      <p:pic>
        <p:nvPicPr>
          <p:cNvPr id="5" name="Picture 4">
            <a:extLst>
              <a:ext uri="{FF2B5EF4-FFF2-40B4-BE49-F238E27FC236}">
                <a16:creationId xmlns:a16="http://schemas.microsoft.com/office/drawing/2014/main" id="{5E03DD06-AB8D-488B-BB14-D79F173A914F}"/>
              </a:ext>
            </a:extLst>
          </p:cNvPr>
          <p:cNvPicPr>
            <a:picLocks noChangeAspect="1"/>
          </p:cNvPicPr>
          <p:nvPr/>
        </p:nvPicPr>
        <p:blipFill>
          <a:blip r:embed="rId3"/>
          <a:stretch>
            <a:fillRect/>
          </a:stretch>
        </p:blipFill>
        <p:spPr>
          <a:xfrm>
            <a:off x="7034374" y="2404152"/>
            <a:ext cx="3840661" cy="3226155"/>
          </a:xfrm>
          <a:prstGeom prst="rect">
            <a:avLst/>
          </a:prstGeom>
        </p:spPr>
      </p:pic>
    </p:spTree>
    <p:extLst>
      <p:ext uri="{BB962C8B-B14F-4D97-AF65-F5344CB8AC3E}">
        <p14:creationId xmlns:p14="http://schemas.microsoft.com/office/powerpoint/2010/main" val="16171807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D2154C2-72B3-483A-82D3-87160E6142B4}"/>
              </a:ext>
            </a:extLst>
          </p:cNvPr>
          <p:cNvGrpSpPr/>
          <p:nvPr/>
        </p:nvGrpSpPr>
        <p:grpSpPr>
          <a:xfrm>
            <a:off x="6142074" y="1488559"/>
            <a:ext cx="1962815" cy="4455041"/>
            <a:chOff x="6181725" y="3429000"/>
            <a:chExt cx="1962815" cy="1820416"/>
          </a:xfrm>
        </p:grpSpPr>
        <p:sp>
          <p:nvSpPr>
            <p:cNvPr id="4" name="Rectangle 3">
              <a:extLst>
                <a:ext uri="{FF2B5EF4-FFF2-40B4-BE49-F238E27FC236}">
                  <a16:creationId xmlns:a16="http://schemas.microsoft.com/office/drawing/2014/main" id="{7D683D79-AC3B-4756-9682-E6BAB204C2CD}"/>
                </a:ext>
              </a:extLst>
            </p:cNvPr>
            <p:cNvSpPr/>
            <p:nvPr/>
          </p:nvSpPr>
          <p:spPr>
            <a:xfrm flipV="1">
              <a:off x="6181725" y="3507939"/>
              <a:ext cx="1106393" cy="1538677"/>
            </a:xfrm>
            <a:custGeom>
              <a:avLst/>
              <a:gdLst>
                <a:gd name="connsiteX0" fmla="*/ 0 w 1106393"/>
                <a:gd name="connsiteY0" fmla="*/ 0 h 1538677"/>
                <a:gd name="connsiteX1" fmla="*/ 542133 w 1106393"/>
                <a:gd name="connsiteY1" fmla="*/ 0 h 1538677"/>
                <a:gd name="connsiteX2" fmla="*/ 1106393 w 1106393"/>
                <a:gd name="connsiteY2" fmla="*/ 0 h 1538677"/>
                <a:gd name="connsiteX3" fmla="*/ 1106393 w 1106393"/>
                <a:gd name="connsiteY3" fmla="*/ 512892 h 1538677"/>
                <a:gd name="connsiteX4" fmla="*/ 1106393 w 1106393"/>
                <a:gd name="connsiteY4" fmla="*/ 1025785 h 1538677"/>
                <a:gd name="connsiteX5" fmla="*/ 1106393 w 1106393"/>
                <a:gd name="connsiteY5" fmla="*/ 1538677 h 1538677"/>
                <a:gd name="connsiteX6" fmla="*/ 553197 w 1106393"/>
                <a:gd name="connsiteY6" fmla="*/ 1538677 h 1538677"/>
                <a:gd name="connsiteX7" fmla="*/ 0 w 1106393"/>
                <a:gd name="connsiteY7" fmla="*/ 1538677 h 1538677"/>
                <a:gd name="connsiteX8" fmla="*/ 0 w 1106393"/>
                <a:gd name="connsiteY8" fmla="*/ 1056558 h 1538677"/>
                <a:gd name="connsiteX9" fmla="*/ 0 w 1106393"/>
                <a:gd name="connsiteY9" fmla="*/ 559053 h 1538677"/>
                <a:gd name="connsiteX10" fmla="*/ 0 w 1106393"/>
                <a:gd name="connsiteY10"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6393" h="1538677" fill="none" extrusionOk="0">
                  <a:moveTo>
                    <a:pt x="0" y="0"/>
                  </a:moveTo>
                  <a:cubicBezTo>
                    <a:pt x="247253" y="9445"/>
                    <a:pt x="337473" y="20985"/>
                    <a:pt x="542133" y="0"/>
                  </a:cubicBezTo>
                  <a:cubicBezTo>
                    <a:pt x="746793" y="-20985"/>
                    <a:pt x="971064" y="1078"/>
                    <a:pt x="1106393" y="0"/>
                  </a:cubicBezTo>
                  <a:cubicBezTo>
                    <a:pt x="1098215" y="109815"/>
                    <a:pt x="1107781" y="371233"/>
                    <a:pt x="1106393" y="512892"/>
                  </a:cubicBezTo>
                  <a:cubicBezTo>
                    <a:pt x="1105005" y="654551"/>
                    <a:pt x="1089255" y="914124"/>
                    <a:pt x="1106393" y="1025785"/>
                  </a:cubicBezTo>
                  <a:cubicBezTo>
                    <a:pt x="1123531" y="1137446"/>
                    <a:pt x="1126524" y="1338947"/>
                    <a:pt x="1106393" y="1538677"/>
                  </a:cubicBezTo>
                  <a:cubicBezTo>
                    <a:pt x="871869" y="1527753"/>
                    <a:pt x="692261" y="1549936"/>
                    <a:pt x="553197" y="1538677"/>
                  </a:cubicBezTo>
                  <a:cubicBezTo>
                    <a:pt x="414133" y="1527418"/>
                    <a:pt x="224954" y="1520143"/>
                    <a:pt x="0" y="1538677"/>
                  </a:cubicBezTo>
                  <a:cubicBezTo>
                    <a:pt x="17365" y="1332347"/>
                    <a:pt x="-13554" y="1206720"/>
                    <a:pt x="0" y="1056558"/>
                  </a:cubicBezTo>
                  <a:cubicBezTo>
                    <a:pt x="13554" y="906396"/>
                    <a:pt x="-15468" y="703731"/>
                    <a:pt x="0" y="559053"/>
                  </a:cubicBezTo>
                  <a:cubicBezTo>
                    <a:pt x="15468" y="414375"/>
                    <a:pt x="-27273" y="186257"/>
                    <a:pt x="0" y="0"/>
                  </a:cubicBezTo>
                  <a:close/>
                </a:path>
                <a:path w="1106393" h="1538677" stroke="0" extrusionOk="0">
                  <a:moveTo>
                    <a:pt x="0" y="0"/>
                  </a:moveTo>
                  <a:cubicBezTo>
                    <a:pt x="238728" y="11683"/>
                    <a:pt x="340124" y="-14253"/>
                    <a:pt x="542133" y="0"/>
                  </a:cubicBezTo>
                  <a:cubicBezTo>
                    <a:pt x="744142" y="14253"/>
                    <a:pt x="960474" y="-15016"/>
                    <a:pt x="1106393" y="0"/>
                  </a:cubicBezTo>
                  <a:cubicBezTo>
                    <a:pt x="1095492" y="123125"/>
                    <a:pt x="1109382" y="358568"/>
                    <a:pt x="1106393" y="543666"/>
                  </a:cubicBezTo>
                  <a:cubicBezTo>
                    <a:pt x="1103404" y="728764"/>
                    <a:pt x="1127646" y="893148"/>
                    <a:pt x="1106393" y="1056558"/>
                  </a:cubicBezTo>
                  <a:cubicBezTo>
                    <a:pt x="1085140" y="1219968"/>
                    <a:pt x="1098008" y="1427262"/>
                    <a:pt x="1106393" y="1538677"/>
                  </a:cubicBezTo>
                  <a:cubicBezTo>
                    <a:pt x="918396" y="1546852"/>
                    <a:pt x="813844" y="1548329"/>
                    <a:pt x="575324" y="1538677"/>
                  </a:cubicBezTo>
                  <a:cubicBezTo>
                    <a:pt x="336804" y="1529025"/>
                    <a:pt x="118044" y="1555540"/>
                    <a:pt x="0" y="1538677"/>
                  </a:cubicBezTo>
                  <a:cubicBezTo>
                    <a:pt x="-13203" y="1281468"/>
                    <a:pt x="-6045" y="1131638"/>
                    <a:pt x="0" y="995011"/>
                  </a:cubicBezTo>
                  <a:cubicBezTo>
                    <a:pt x="6045" y="858384"/>
                    <a:pt x="-20292" y="703673"/>
                    <a:pt x="0" y="451345"/>
                  </a:cubicBezTo>
                  <a:cubicBezTo>
                    <a:pt x="20292" y="199017"/>
                    <a:pt x="18751" y="150196"/>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7" name="Rectangle 6">
              <a:extLst>
                <a:ext uri="{FF2B5EF4-FFF2-40B4-BE49-F238E27FC236}">
                  <a16:creationId xmlns:a16="http://schemas.microsoft.com/office/drawing/2014/main" id="{79CB1532-55A7-48D1-BDF4-C1C5A5181869}"/>
                </a:ext>
              </a:extLst>
            </p:cNvPr>
            <p:cNvSpPr/>
            <p:nvPr/>
          </p:nvSpPr>
          <p:spPr>
            <a:xfrm>
              <a:off x="6209414" y="3429000"/>
              <a:ext cx="1935126"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57DE6254-9013-4DEE-9CC3-5E0065E9F875}"/>
              </a:ext>
            </a:extLst>
          </p:cNvPr>
          <p:cNvSpPr/>
          <p:nvPr/>
        </p:nvSpPr>
        <p:spPr>
          <a:xfrm>
            <a:off x="6169763" y="1566552"/>
            <a:ext cx="5666065" cy="3816429"/>
          </a:xfrm>
          <a:prstGeom prst="rect">
            <a:avLst/>
          </a:prstGeom>
        </p:spPr>
        <p:txBody>
          <a:bodyPr wrap="square">
            <a:spAutoFit/>
          </a:bodyPr>
          <a:lstStyle/>
          <a:p>
            <a:pPr algn="ctr"/>
            <a:r>
              <a:rPr lang="en-US" sz="2400" b="1" dirty="0">
                <a:latin typeface="Karla" pitchFamily="2" charset="0"/>
              </a:rPr>
              <a:t>Docker</a:t>
            </a:r>
          </a:p>
          <a:p>
            <a:pPr algn="ctr"/>
            <a:endParaRPr lang="en-US" dirty="0">
              <a:latin typeface="Karla" pitchFamily="2" charset="0"/>
            </a:endParaRPr>
          </a:p>
          <a:p>
            <a:pPr marL="800100" lvl="1" indent="-342900">
              <a:buFont typeface="Arial" panose="020B0604020202020204" pitchFamily="34" charset="0"/>
              <a:buChar char="•"/>
            </a:pPr>
            <a:r>
              <a:rPr lang="en-US" sz="2000" dirty="0">
                <a:latin typeface="Karla" pitchFamily="2" charset="0"/>
              </a:rPr>
              <a:t>Container is just a user space of OS</a:t>
            </a:r>
          </a:p>
          <a:p>
            <a:pPr marL="800100" lvl="1" indent="-342900">
              <a:buFont typeface="Arial" panose="020B0604020202020204" pitchFamily="34" charset="0"/>
              <a:buChar char="•"/>
            </a:pPr>
            <a:r>
              <a:rPr lang="en-US" sz="2000" dirty="0">
                <a:latin typeface="Karla" pitchFamily="2" charset="0"/>
              </a:rPr>
              <a:t>Containers instantiate in seconds</a:t>
            </a:r>
          </a:p>
          <a:p>
            <a:pPr marL="800100" lvl="1" indent="-342900">
              <a:buFont typeface="Arial" panose="020B0604020202020204" pitchFamily="34" charset="0"/>
              <a:buChar char="•"/>
            </a:pPr>
            <a:r>
              <a:rPr lang="en-US" sz="2000" dirty="0">
                <a:latin typeface="Karla" pitchFamily="2" charset="0"/>
              </a:rPr>
              <a:t>Images are built incrementally on top of another like layers. Lots of images/snapshots</a:t>
            </a:r>
          </a:p>
          <a:p>
            <a:pPr marL="800100" lvl="1" indent="-342900">
              <a:buFont typeface="Arial" panose="020B0604020202020204" pitchFamily="34" charset="0"/>
              <a:buChar char="•"/>
            </a:pPr>
            <a:r>
              <a:rPr lang="en-US" sz="2000" dirty="0">
                <a:latin typeface="Karla" pitchFamily="2" charset="0"/>
              </a:rPr>
              <a:t>Images can be diffed and can be version controlled. Docker hub is like </a:t>
            </a:r>
            <a:r>
              <a:rPr lang="en-US" sz="2000" dirty="0" err="1">
                <a:latin typeface="Karla" pitchFamily="2" charset="0"/>
              </a:rPr>
              <a:t>Github</a:t>
            </a:r>
            <a:endParaRPr lang="en-US" sz="2000" dirty="0">
              <a:latin typeface="Karla" pitchFamily="2" charset="0"/>
            </a:endParaRPr>
          </a:p>
          <a:p>
            <a:pPr marL="800100" lvl="1" indent="-342900">
              <a:buFont typeface="Arial" panose="020B0604020202020204" pitchFamily="34" charset="0"/>
              <a:buChar char="•"/>
            </a:pPr>
            <a:r>
              <a:rPr lang="en-US" sz="2000" dirty="0">
                <a:latin typeface="Karla" pitchFamily="2" charset="0"/>
              </a:rPr>
              <a:t>Can run many Dockers in a laptop</a:t>
            </a:r>
          </a:p>
          <a:p>
            <a:pPr marL="800100" lvl="1" indent="-342900">
              <a:buFont typeface="Arial" panose="020B0604020202020204" pitchFamily="34" charset="0"/>
              <a:buChar char="•"/>
            </a:pPr>
            <a:r>
              <a:rPr lang="en-US" sz="2000" dirty="0">
                <a:latin typeface="Karla" pitchFamily="2" charset="0"/>
              </a:rPr>
              <a:t>Multiple docker containers can be started from one Docker image</a:t>
            </a:r>
          </a:p>
        </p:txBody>
      </p:sp>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401607"/>
            <a:ext cx="10039350" cy="647700"/>
          </a:xfrm>
        </p:spPr>
        <p:txBody>
          <a:bodyPr>
            <a:normAutofit fontScale="92500"/>
          </a:bodyPr>
          <a:lstStyle/>
          <a:p>
            <a:pPr>
              <a:spcAft>
                <a:spcPts val="1800"/>
              </a:spcAft>
            </a:pPr>
            <a:r>
              <a:rPr lang="en-US" sz="3800" b="1" dirty="0"/>
              <a:t>Docker Container vs Virtual Machines (VM)</a:t>
            </a:r>
          </a:p>
        </p:txBody>
      </p:sp>
      <p:sp>
        <p:nvSpPr>
          <p:cNvPr id="9" name="Rectangle 8">
            <a:extLst>
              <a:ext uri="{FF2B5EF4-FFF2-40B4-BE49-F238E27FC236}">
                <a16:creationId xmlns:a16="http://schemas.microsoft.com/office/drawing/2014/main" id="{5BB96268-19C2-489F-AA87-2D6A0808AD2E}"/>
              </a:ext>
            </a:extLst>
          </p:cNvPr>
          <p:cNvSpPr/>
          <p:nvPr/>
        </p:nvSpPr>
        <p:spPr>
          <a:xfrm>
            <a:off x="174660" y="1574078"/>
            <a:ext cx="5774077" cy="3200876"/>
          </a:xfrm>
          <a:prstGeom prst="rect">
            <a:avLst/>
          </a:prstGeom>
        </p:spPr>
        <p:txBody>
          <a:bodyPr wrap="square">
            <a:spAutoFit/>
          </a:bodyPr>
          <a:lstStyle/>
          <a:p>
            <a:pPr algn="ctr"/>
            <a:r>
              <a:rPr lang="en-US" sz="2400" b="1" dirty="0">
                <a:latin typeface="Karla" pitchFamily="2" charset="0"/>
              </a:rPr>
              <a:t>VMs</a:t>
            </a:r>
          </a:p>
          <a:p>
            <a:pPr algn="ctr"/>
            <a:endParaRPr lang="en-US" b="1" dirty="0">
              <a:latin typeface="Karla" pitchFamily="2" charset="0"/>
            </a:endParaRPr>
          </a:p>
          <a:p>
            <a:pPr marL="800100" lvl="1" indent="-342900">
              <a:buFont typeface="Arial" panose="020B0604020202020204" pitchFamily="34" charset="0"/>
              <a:buChar char="•"/>
            </a:pPr>
            <a:r>
              <a:rPr lang="en-US" sz="2000" dirty="0">
                <a:latin typeface="Karla" pitchFamily="2" charset="0"/>
              </a:rPr>
              <a:t>Each VM runs its own OS</a:t>
            </a:r>
          </a:p>
          <a:p>
            <a:pPr marL="800100" lvl="1" indent="-342900">
              <a:buFont typeface="Arial" panose="020B0604020202020204" pitchFamily="34" charset="0"/>
              <a:buChar char="•"/>
            </a:pPr>
            <a:r>
              <a:rPr lang="en-US" sz="2000" dirty="0">
                <a:latin typeface="Karla" pitchFamily="2" charset="0"/>
              </a:rPr>
              <a:t>Boot up time is in minutes</a:t>
            </a:r>
          </a:p>
          <a:p>
            <a:pPr marL="800100" lvl="1" indent="-342900">
              <a:buFont typeface="Arial" panose="020B0604020202020204" pitchFamily="34" charset="0"/>
              <a:buChar char="•"/>
            </a:pPr>
            <a:r>
              <a:rPr lang="en-US" sz="2000" dirty="0">
                <a:latin typeface="Karla" pitchFamily="2" charset="0"/>
              </a:rPr>
              <a:t>VMs snapshot are used sparingly</a:t>
            </a:r>
          </a:p>
          <a:p>
            <a:pPr marL="800100" lvl="1" indent="-342900">
              <a:buFont typeface="Arial" panose="020B0604020202020204" pitchFamily="34" charset="0"/>
              <a:buChar char="•"/>
            </a:pPr>
            <a:r>
              <a:rPr lang="en-US" sz="2000" dirty="0">
                <a:latin typeface="Karla" pitchFamily="2" charset="0"/>
              </a:rPr>
              <a:t>Not effective diffs. Not version controlled</a:t>
            </a:r>
          </a:p>
          <a:p>
            <a:pPr marL="800100" lvl="1" indent="-342900">
              <a:buFont typeface="Arial" panose="020B0604020202020204" pitchFamily="34" charset="0"/>
              <a:buChar char="•"/>
            </a:pPr>
            <a:r>
              <a:rPr lang="en-US" sz="2000" dirty="0">
                <a:latin typeface="Karla" pitchFamily="2" charset="0"/>
              </a:rPr>
              <a:t>Cannot run more than couple of VMs on an average laptop</a:t>
            </a:r>
          </a:p>
          <a:p>
            <a:pPr marL="800100" lvl="1" indent="-342900">
              <a:buFont typeface="Arial" panose="020B0604020202020204" pitchFamily="34" charset="0"/>
              <a:buChar char="•"/>
            </a:pPr>
            <a:r>
              <a:rPr lang="en-US" sz="2000" dirty="0">
                <a:latin typeface="Karla" pitchFamily="2" charset="0"/>
              </a:rPr>
              <a:t>Only one VM can be started from one set of VMX and VMDK files</a:t>
            </a:r>
          </a:p>
        </p:txBody>
      </p:sp>
    </p:spTree>
    <p:extLst>
      <p:ext uri="{BB962C8B-B14F-4D97-AF65-F5344CB8AC3E}">
        <p14:creationId xmlns:p14="http://schemas.microsoft.com/office/powerpoint/2010/main" val="2274512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780835" y="315280"/>
            <a:ext cx="10644027" cy="647700"/>
          </a:xfrm>
        </p:spPr>
        <p:txBody>
          <a:bodyPr>
            <a:noAutofit/>
          </a:bodyPr>
          <a:lstStyle/>
          <a:p>
            <a:pPr>
              <a:spcAft>
                <a:spcPts val="1800"/>
              </a:spcAft>
            </a:pPr>
            <a:r>
              <a:rPr lang="en-US" sz="3800" b="1" dirty="0"/>
              <a:t>Docker Container vs Virtual Machines</a:t>
            </a:r>
          </a:p>
          <a:p>
            <a:pPr>
              <a:spcAft>
                <a:spcPts val="1800"/>
              </a:spcAft>
            </a:pPr>
            <a:endParaRPr lang="en-US" sz="3800" b="1" dirty="0"/>
          </a:p>
        </p:txBody>
      </p:sp>
      <p:grpSp>
        <p:nvGrpSpPr>
          <p:cNvPr id="8" name="Group 7">
            <a:extLst>
              <a:ext uri="{FF2B5EF4-FFF2-40B4-BE49-F238E27FC236}">
                <a16:creationId xmlns:a16="http://schemas.microsoft.com/office/drawing/2014/main" id="{1A08C0B3-F762-4D47-9F53-944CB97938C9}"/>
              </a:ext>
            </a:extLst>
          </p:cNvPr>
          <p:cNvGrpSpPr/>
          <p:nvPr/>
        </p:nvGrpSpPr>
        <p:grpSpPr>
          <a:xfrm>
            <a:off x="6793779" y="1767307"/>
            <a:ext cx="3424208" cy="3933138"/>
            <a:chOff x="7877825" y="1705662"/>
            <a:chExt cx="3666475" cy="4211413"/>
          </a:xfrm>
        </p:grpSpPr>
        <p:sp>
          <p:nvSpPr>
            <p:cNvPr id="9" name="Rectangle 8">
              <a:extLst>
                <a:ext uri="{FF2B5EF4-FFF2-40B4-BE49-F238E27FC236}">
                  <a16:creationId xmlns:a16="http://schemas.microsoft.com/office/drawing/2014/main" id="{BCBCD019-E77C-4205-BB1D-110EBFC19F97}"/>
                </a:ext>
              </a:extLst>
            </p:cNvPr>
            <p:cNvSpPr/>
            <p:nvPr/>
          </p:nvSpPr>
          <p:spPr>
            <a:xfrm>
              <a:off x="7877825" y="4752262"/>
              <a:ext cx="3666475" cy="905587"/>
            </a:xfrm>
            <a:prstGeom prst="rect">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Infrastructure</a:t>
              </a:r>
            </a:p>
          </p:txBody>
        </p:sp>
        <p:sp>
          <p:nvSpPr>
            <p:cNvPr id="10" name="Rectangle 9">
              <a:extLst>
                <a:ext uri="{FF2B5EF4-FFF2-40B4-BE49-F238E27FC236}">
                  <a16:creationId xmlns:a16="http://schemas.microsoft.com/office/drawing/2014/main" id="{A8DCC1E4-7680-4584-AE2D-65565DAAEADC}"/>
                </a:ext>
              </a:extLst>
            </p:cNvPr>
            <p:cNvSpPr/>
            <p:nvPr/>
          </p:nvSpPr>
          <p:spPr>
            <a:xfrm>
              <a:off x="7877825" y="4200525"/>
              <a:ext cx="3666475" cy="512450"/>
            </a:xfrm>
            <a:prstGeom prst="rect">
              <a:avLst/>
            </a:prstGeom>
            <a:solidFill>
              <a:schemeClr val="bg1">
                <a:lumMod val="6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Hypervisor</a:t>
              </a:r>
            </a:p>
          </p:txBody>
        </p:sp>
        <p:sp>
          <p:nvSpPr>
            <p:cNvPr id="11" name="Rectangle 10">
              <a:extLst>
                <a:ext uri="{FF2B5EF4-FFF2-40B4-BE49-F238E27FC236}">
                  <a16:creationId xmlns:a16="http://schemas.microsoft.com/office/drawing/2014/main" id="{3F5C3EC9-4CDE-4421-BF58-D869C266C37B}"/>
                </a:ext>
              </a:extLst>
            </p:cNvPr>
            <p:cNvSpPr/>
            <p:nvPr/>
          </p:nvSpPr>
          <p:spPr>
            <a:xfrm>
              <a:off x="7877825" y="5767587"/>
              <a:ext cx="3666475" cy="149488"/>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Karla" pitchFamily="2" charset="0"/>
                </a:rPr>
                <a:t>Machine Virtualization</a:t>
              </a:r>
            </a:p>
          </p:txBody>
        </p:sp>
        <p:sp>
          <p:nvSpPr>
            <p:cNvPr id="12" name="Rectangle 11">
              <a:extLst>
                <a:ext uri="{FF2B5EF4-FFF2-40B4-BE49-F238E27FC236}">
                  <a16:creationId xmlns:a16="http://schemas.microsoft.com/office/drawing/2014/main" id="{CD0E3EFC-59C0-41B7-AE38-ACD1DD190FC1}"/>
                </a:ext>
              </a:extLst>
            </p:cNvPr>
            <p:cNvSpPr/>
            <p:nvPr/>
          </p:nvSpPr>
          <p:spPr>
            <a:xfrm>
              <a:off x="7880010" y="2771775"/>
              <a:ext cx="1061105" cy="1376136"/>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Guest </a:t>
              </a:r>
            </a:p>
            <a:p>
              <a:pPr algn="ctr"/>
              <a:r>
                <a:rPr lang="en-US" dirty="0"/>
                <a:t>OS</a:t>
              </a:r>
            </a:p>
          </p:txBody>
        </p:sp>
        <p:sp>
          <p:nvSpPr>
            <p:cNvPr id="13" name="Rectangle 12">
              <a:extLst>
                <a:ext uri="{FF2B5EF4-FFF2-40B4-BE49-F238E27FC236}">
                  <a16:creationId xmlns:a16="http://schemas.microsoft.com/office/drawing/2014/main" id="{7F1FC2BB-E518-447F-A59B-C48B19231922}"/>
                </a:ext>
              </a:extLst>
            </p:cNvPr>
            <p:cNvSpPr/>
            <p:nvPr/>
          </p:nvSpPr>
          <p:spPr>
            <a:xfrm>
              <a:off x="9181130" y="2771788"/>
              <a:ext cx="1061105" cy="1376136"/>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Guest </a:t>
              </a:r>
            </a:p>
            <a:p>
              <a:pPr algn="ctr"/>
              <a:r>
                <a:rPr lang="en-US" dirty="0"/>
                <a:t>OS</a:t>
              </a:r>
            </a:p>
          </p:txBody>
        </p:sp>
        <p:sp>
          <p:nvSpPr>
            <p:cNvPr id="14" name="Rectangle 13">
              <a:extLst>
                <a:ext uri="{FF2B5EF4-FFF2-40B4-BE49-F238E27FC236}">
                  <a16:creationId xmlns:a16="http://schemas.microsoft.com/office/drawing/2014/main" id="{01F55062-7C2A-440B-9611-4A9D0DA0078A}"/>
                </a:ext>
              </a:extLst>
            </p:cNvPr>
            <p:cNvSpPr/>
            <p:nvPr/>
          </p:nvSpPr>
          <p:spPr>
            <a:xfrm>
              <a:off x="10483195" y="2771775"/>
              <a:ext cx="1061105" cy="1376136"/>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Guest </a:t>
              </a:r>
            </a:p>
            <a:p>
              <a:pPr algn="ctr"/>
              <a:r>
                <a:rPr lang="en-US" dirty="0"/>
                <a:t>OS</a:t>
              </a:r>
            </a:p>
          </p:txBody>
        </p:sp>
        <p:sp>
          <p:nvSpPr>
            <p:cNvPr id="15" name="Rectangle 14">
              <a:extLst>
                <a:ext uri="{FF2B5EF4-FFF2-40B4-BE49-F238E27FC236}">
                  <a16:creationId xmlns:a16="http://schemas.microsoft.com/office/drawing/2014/main" id="{033C7D87-CD0C-4F5E-ADB6-787AFF0A2293}"/>
                </a:ext>
              </a:extLst>
            </p:cNvPr>
            <p:cNvSpPr/>
            <p:nvPr/>
          </p:nvSpPr>
          <p:spPr>
            <a:xfrm>
              <a:off x="7880010" y="2249234"/>
              <a:ext cx="1061105"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Bins/lib</a:t>
              </a:r>
            </a:p>
          </p:txBody>
        </p:sp>
        <p:sp>
          <p:nvSpPr>
            <p:cNvPr id="16" name="Rectangle 15">
              <a:extLst>
                <a:ext uri="{FF2B5EF4-FFF2-40B4-BE49-F238E27FC236}">
                  <a16:creationId xmlns:a16="http://schemas.microsoft.com/office/drawing/2014/main" id="{81F339E7-9FF3-4CD4-B024-F61E0C3C7D03}"/>
                </a:ext>
              </a:extLst>
            </p:cNvPr>
            <p:cNvSpPr/>
            <p:nvPr/>
          </p:nvSpPr>
          <p:spPr>
            <a:xfrm>
              <a:off x="9181130" y="2249248"/>
              <a:ext cx="1061105"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Bins/lib</a:t>
              </a:r>
            </a:p>
          </p:txBody>
        </p:sp>
        <p:sp>
          <p:nvSpPr>
            <p:cNvPr id="17" name="Rectangle 16">
              <a:extLst>
                <a:ext uri="{FF2B5EF4-FFF2-40B4-BE49-F238E27FC236}">
                  <a16:creationId xmlns:a16="http://schemas.microsoft.com/office/drawing/2014/main" id="{00FD875E-AA7D-4BDA-87B8-E42804B1B7A5}"/>
                </a:ext>
              </a:extLst>
            </p:cNvPr>
            <p:cNvSpPr/>
            <p:nvPr/>
          </p:nvSpPr>
          <p:spPr>
            <a:xfrm>
              <a:off x="10483195" y="2249234"/>
              <a:ext cx="1061105" cy="490324"/>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Bins/lib</a:t>
              </a:r>
            </a:p>
          </p:txBody>
        </p:sp>
        <p:sp>
          <p:nvSpPr>
            <p:cNvPr id="18" name="Rectangle 17">
              <a:extLst>
                <a:ext uri="{FF2B5EF4-FFF2-40B4-BE49-F238E27FC236}">
                  <a16:creationId xmlns:a16="http://schemas.microsoft.com/office/drawing/2014/main" id="{A88DF76E-D2FB-4AF1-A8B9-A59B3443ED39}"/>
                </a:ext>
              </a:extLst>
            </p:cNvPr>
            <p:cNvSpPr/>
            <p:nvPr/>
          </p:nvSpPr>
          <p:spPr>
            <a:xfrm>
              <a:off x="7880010" y="1705662"/>
              <a:ext cx="1061105"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App1</a:t>
              </a:r>
            </a:p>
          </p:txBody>
        </p:sp>
        <p:sp>
          <p:nvSpPr>
            <p:cNvPr id="19" name="Rectangle 18">
              <a:extLst>
                <a:ext uri="{FF2B5EF4-FFF2-40B4-BE49-F238E27FC236}">
                  <a16:creationId xmlns:a16="http://schemas.microsoft.com/office/drawing/2014/main" id="{C73756B6-9E17-49B0-86B6-321FE890A3D9}"/>
                </a:ext>
              </a:extLst>
            </p:cNvPr>
            <p:cNvSpPr/>
            <p:nvPr/>
          </p:nvSpPr>
          <p:spPr>
            <a:xfrm>
              <a:off x="9181130" y="1705675"/>
              <a:ext cx="1061105"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App2</a:t>
              </a:r>
            </a:p>
          </p:txBody>
        </p:sp>
        <p:sp>
          <p:nvSpPr>
            <p:cNvPr id="20" name="Rectangle 19">
              <a:extLst>
                <a:ext uri="{FF2B5EF4-FFF2-40B4-BE49-F238E27FC236}">
                  <a16:creationId xmlns:a16="http://schemas.microsoft.com/office/drawing/2014/main" id="{050A37A8-980F-4854-951F-12B82645D31B}"/>
                </a:ext>
              </a:extLst>
            </p:cNvPr>
            <p:cNvSpPr/>
            <p:nvPr/>
          </p:nvSpPr>
          <p:spPr>
            <a:xfrm>
              <a:off x="10483195" y="1705662"/>
              <a:ext cx="1061105" cy="490324"/>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App3</a:t>
              </a:r>
            </a:p>
          </p:txBody>
        </p:sp>
      </p:grpSp>
      <p:grpSp>
        <p:nvGrpSpPr>
          <p:cNvPr id="21" name="Group 20">
            <a:extLst>
              <a:ext uri="{FF2B5EF4-FFF2-40B4-BE49-F238E27FC236}">
                <a16:creationId xmlns:a16="http://schemas.microsoft.com/office/drawing/2014/main" id="{01DC7905-A43F-48B1-9E43-6BE3EE1002CA}"/>
              </a:ext>
            </a:extLst>
          </p:cNvPr>
          <p:cNvGrpSpPr/>
          <p:nvPr/>
        </p:nvGrpSpPr>
        <p:grpSpPr>
          <a:xfrm>
            <a:off x="1971972" y="2400109"/>
            <a:ext cx="3424208" cy="3296143"/>
            <a:chOff x="7877825" y="2387728"/>
            <a:chExt cx="3666475" cy="3529347"/>
          </a:xfrm>
        </p:grpSpPr>
        <p:sp>
          <p:nvSpPr>
            <p:cNvPr id="22" name="Rectangle 21">
              <a:extLst>
                <a:ext uri="{FF2B5EF4-FFF2-40B4-BE49-F238E27FC236}">
                  <a16:creationId xmlns:a16="http://schemas.microsoft.com/office/drawing/2014/main" id="{5E10DB9A-3F30-40E9-98F8-D1A4DB0F14CB}"/>
                </a:ext>
              </a:extLst>
            </p:cNvPr>
            <p:cNvSpPr/>
            <p:nvPr/>
          </p:nvSpPr>
          <p:spPr>
            <a:xfrm>
              <a:off x="7877825" y="4752262"/>
              <a:ext cx="3666475" cy="905587"/>
            </a:xfrm>
            <a:prstGeom prst="rect">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Infrastructure</a:t>
              </a:r>
            </a:p>
          </p:txBody>
        </p:sp>
        <p:sp>
          <p:nvSpPr>
            <p:cNvPr id="23" name="Rectangle 22">
              <a:extLst>
                <a:ext uri="{FF2B5EF4-FFF2-40B4-BE49-F238E27FC236}">
                  <a16:creationId xmlns:a16="http://schemas.microsoft.com/office/drawing/2014/main" id="{80F5863E-68AF-4EB0-8EE0-A683F9AF5C82}"/>
                </a:ext>
              </a:extLst>
            </p:cNvPr>
            <p:cNvSpPr/>
            <p:nvPr/>
          </p:nvSpPr>
          <p:spPr>
            <a:xfrm>
              <a:off x="7877825" y="4200525"/>
              <a:ext cx="3666475" cy="512450"/>
            </a:xfrm>
            <a:prstGeom prst="rect">
              <a:avLst/>
            </a:prstGeom>
            <a:solidFill>
              <a:schemeClr val="bg1">
                <a:lumMod val="6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Hypervisor</a:t>
              </a:r>
            </a:p>
          </p:txBody>
        </p:sp>
        <p:sp>
          <p:nvSpPr>
            <p:cNvPr id="24" name="Rectangle 23">
              <a:extLst>
                <a:ext uri="{FF2B5EF4-FFF2-40B4-BE49-F238E27FC236}">
                  <a16:creationId xmlns:a16="http://schemas.microsoft.com/office/drawing/2014/main" id="{CE0C0CF2-C812-4887-B65B-87DD0EC4DF17}"/>
                </a:ext>
              </a:extLst>
            </p:cNvPr>
            <p:cNvSpPr/>
            <p:nvPr/>
          </p:nvSpPr>
          <p:spPr>
            <a:xfrm>
              <a:off x="7877825" y="5767587"/>
              <a:ext cx="3666475" cy="149488"/>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Karla" pitchFamily="2" charset="0"/>
                </a:rPr>
                <a:t>Containers</a:t>
              </a:r>
            </a:p>
          </p:txBody>
        </p:sp>
        <p:sp>
          <p:nvSpPr>
            <p:cNvPr id="25" name="Rectangle 24">
              <a:extLst>
                <a:ext uri="{FF2B5EF4-FFF2-40B4-BE49-F238E27FC236}">
                  <a16:creationId xmlns:a16="http://schemas.microsoft.com/office/drawing/2014/main" id="{6CE38D4B-82FD-46A6-91E3-E6D540BA0182}"/>
                </a:ext>
              </a:extLst>
            </p:cNvPr>
            <p:cNvSpPr/>
            <p:nvPr/>
          </p:nvSpPr>
          <p:spPr>
            <a:xfrm>
              <a:off x="7880010" y="3488731"/>
              <a:ext cx="3664290" cy="659179"/>
            </a:xfrm>
            <a:prstGeom prst="rect">
              <a:avLst/>
            </a:prstGeom>
            <a:solidFill>
              <a:srgbClr val="F6882E"/>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Container Engine</a:t>
              </a:r>
            </a:p>
          </p:txBody>
        </p:sp>
        <p:sp>
          <p:nvSpPr>
            <p:cNvPr id="28" name="Rectangle 27">
              <a:extLst>
                <a:ext uri="{FF2B5EF4-FFF2-40B4-BE49-F238E27FC236}">
                  <a16:creationId xmlns:a16="http://schemas.microsoft.com/office/drawing/2014/main" id="{1653656B-1A72-48F1-B5CD-E23393A95C19}"/>
                </a:ext>
              </a:extLst>
            </p:cNvPr>
            <p:cNvSpPr/>
            <p:nvPr/>
          </p:nvSpPr>
          <p:spPr>
            <a:xfrm>
              <a:off x="7880010" y="2931300"/>
              <a:ext cx="1061105" cy="490323"/>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Bins/lib</a:t>
              </a:r>
            </a:p>
          </p:txBody>
        </p:sp>
        <p:sp>
          <p:nvSpPr>
            <p:cNvPr id="29" name="Rectangle 28">
              <a:extLst>
                <a:ext uri="{FF2B5EF4-FFF2-40B4-BE49-F238E27FC236}">
                  <a16:creationId xmlns:a16="http://schemas.microsoft.com/office/drawing/2014/main" id="{C9CDE0FD-CFC1-4DF1-ACD4-4B3D6188FEB6}"/>
                </a:ext>
              </a:extLst>
            </p:cNvPr>
            <p:cNvSpPr/>
            <p:nvPr/>
          </p:nvSpPr>
          <p:spPr>
            <a:xfrm>
              <a:off x="9181130" y="2931314"/>
              <a:ext cx="1061105" cy="490323"/>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Bins/lib</a:t>
              </a:r>
            </a:p>
          </p:txBody>
        </p:sp>
        <p:sp>
          <p:nvSpPr>
            <p:cNvPr id="30" name="Rectangle 29">
              <a:extLst>
                <a:ext uri="{FF2B5EF4-FFF2-40B4-BE49-F238E27FC236}">
                  <a16:creationId xmlns:a16="http://schemas.microsoft.com/office/drawing/2014/main" id="{1A42F991-E64C-47D7-9838-620559DAED04}"/>
                </a:ext>
              </a:extLst>
            </p:cNvPr>
            <p:cNvSpPr/>
            <p:nvPr/>
          </p:nvSpPr>
          <p:spPr>
            <a:xfrm>
              <a:off x="10483195" y="2931299"/>
              <a:ext cx="1061105" cy="490323"/>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Bins/lib</a:t>
              </a:r>
            </a:p>
          </p:txBody>
        </p:sp>
        <p:sp>
          <p:nvSpPr>
            <p:cNvPr id="31" name="Rectangle 30">
              <a:extLst>
                <a:ext uri="{FF2B5EF4-FFF2-40B4-BE49-F238E27FC236}">
                  <a16:creationId xmlns:a16="http://schemas.microsoft.com/office/drawing/2014/main" id="{EA847125-DA08-4F53-B0B0-A99C174261DD}"/>
                </a:ext>
              </a:extLst>
            </p:cNvPr>
            <p:cNvSpPr/>
            <p:nvPr/>
          </p:nvSpPr>
          <p:spPr>
            <a:xfrm>
              <a:off x="7880010" y="2387730"/>
              <a:ext cx="1061105" cy="490323"/>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App1</a:t>
              </a:r>
            </a:p>
          </p:txBody>
        </p:sp>
        <p:sp>
          <p:nvSpPr>
            <p:cNvPr id="32" name="Rectangle 31">
              <a:extLst>
                <a:ext uri="{FF2B5EF4-FFF2-40B4-BE49-F238E27FC236}">
                  <a16:creationId xmlns:a16="http://schemas.microsoft.com/office/drawing/2014/main" id="{8A1452EF-D4A2-4D8E-A666-443B7D7B6395}"/>
                </a:ext>
              </a:extLst>
            </p:cNvPr>
            <p:cNvSpPr/>
            <p:nvPr/>
          </p:nvSpPr>
          <p:spPr>
            <a:xfrm>
              <a:off x="9181130" y="2387738"/>
              <a:ext cx="1061105" cy="490323"/>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App2</a:t>
              </a:r>
            </a:p>
          </p:txBody>
        </p:sp>
        <p:sp>
          <p:nvSpPr>
            <p:cNvPr id="33" name="Rectangle 32">
              <a:extLst>
                <a:ext uri="{FF2B5EF4-FFF2-40B4-BE49-F238E27FC236}">
                  <a16:creationId xmlns:a16="http://schemas.microsoft.com/office/drawing/2014/main" id="{7578EDB6-19CC-4165-8AE6-1C23CF65B537}"/>
                </a:ext>
              </a:extLst>
            </p:cNvPr>
            <p:cNvSpPr/>
            <p:nvPr/>
          </p:nvSpPr>
          <p:spPr>
            <a:xfrm>
              <a:off x="10483195" y="2387728"/>
              <a:ext cx="1061105" cy="490323"/>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App3</a:t>
              </a:r>
            </a:p>
          </p:txBody>
        </p:sp>
      </p:grpSp>
    </p:spTree>
    <p:extLst>
      <p:ext uri="{BB962C8B-B14F-4D97-AF65-F5344CB8AC3E}">
        <p14:creationId xmlns:p14="http://schemas.microsoft.com/office/powerpoint/2010/main" val="33150901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780835" y="315280"/>
            <a:ext cx="10644027" cy="647700"/>
          </a:xfrm>
        </p:spPr>
        <p:txBody>
          <a:bodyPr>
            <a:noAutofit/>
          </a:bodyPr>
          <a:lstStyle/>
          <a:p>
            <a:pPr>
              <a:spcAft>
                <a:spcPts val="1800"/>
              </a:spcAft>
            </a:pPr>
            <a:r>
              <a:rPr lang="en-US" sz="3800" b="1" dirty="0"/>
              <a:t>What Makes Containers so Small?</a:t>
            </a:r>
          </a:p>
          <a:p>
            <a:pPr>
              <a:spcAft>
                <a:spcPts val="1800"/>
              </a:spcAft>
            </a:pPr>
            <a:endParaRPr lang="en-US" sz="3800" b="1" dirty="0"/>
          </a:p>
        </p:txBody>
      </p:sp>
      <p:pic>
        <p:nvPicPr>
          <p:cNvPr id="2" name="Picture 1">
            <a:extLst>
              <a:ext uri="{FF2B5EF4-FFF2-40B4-BE49-F238E27FC236}">
                <a16:creationId xmlns:a16="http://schemas.microsoft.com/office/drawing/2014/main" id="{FFCE414E-E81D-4997-8783-EF64763D6F97}"/>
              </a:ext>
            </a:extLst>
          </p:cNvPr>
          <p:cNvPicPr>
            <a:picLocks noChangeAspect="1"/>
          </p:cNvPicPr>
          <p:nvPr/>
        </p:nvPicPr>
        <p:blipFill rotWithShape="1">
          <a:blip r:embed="rId2"/>
          <a:srcRect l="20149" t="37462" r="7477"/>
          <a:stretch/>
        </p:blipFill>
        <p:spPr>
          <a:xfrm>
            <a:off x="2668942" y="3051423"/>
            <a:ext cx="7142878" cy="2843597"/>
          </a:xfrm>
          <a:prstGeom prst="rect">
            <a:avLst/>
          </a:prstGeom>
        </p:spPr>
      </p:pic>
      <p:sp>
        <p:nvSpPr>
          <p:cNvPr id="6" name="Rectangle 5">
            <a:extLst>
              <a:ext uri="{FF2B5EF4-FFF2-40B4-BE49-F238E27FC236}">
                <a16:creationId xmlns:a16="http://schemas.microsoft.com/office/drawing/2014/main" id="{E1D96E5C-AC52-4A27-863E-95ABC927927E}"/>
              </a:ext>
            </a:extLst>
          </p:cNvPr>
          <p:cNvSpPr/>
          <p:nvPr/>
        </p:nvSpPr>
        <p:spPr>
          <a:xfrm>
            <a:off x="1047750" y="763479"/>
            <a:ext cx="9955872" cy="2923877"/>
          </a:xfrm>
          <a:prstGeom prst="rect">
            <a:avLst/>
          </a:prstGeom>
        </p:spPr>
        <p:txBody>
          <a:bodyPr wrap="square">
            <a:spAutoFit/>
          </a:bodyPr>
          <a:lstStyle/>
          <a:p>
            <a:pPr marL="285750" indent="-285750">
              <a:buFont typeface="Arial" panose="020B0604020202020204" pitchFamily="34" charset="0"/>
              <a:buChar char="•"/>
            </a:pPr>
            <a:endParaRPr lang="en-US" sz="2800" b="1" dirty="0">
              <a:latin typeface="Karla" pitchFamily="2" charset="0"/>
            </a:endParaRPr>
          </a:p>
          <a:p>
            <a:r>
              <a:rPr lang="en-US" sz="2400" b="1" dirty="0">
                <a:latin typeface="Karla" pitchFamily="2" charset="0"/>
              </a:rPr>
              <a:t>Container = User Space of OS</a:t>
            </a:r>
          </a:p>
          <a:p>
            <a:endParaRPr lang="en-US" sz="2400" dirty="0">
              <a:latin typeface="Karla" pitchFamily="2" charset="0"/>
            </a:endParaRPr>
          </a:p>
          <a:p>
            <a:pPr marL="914400" lvl="1" indent="-457200">
              <a:buFont typeface="Arial" panose="020B0604020202020204" pitchFamily="34" charset="0"/>
              <a:buChar char="•"/>
            </a:pPr>
            <a:r>
              <a:rPr lang="en-US" sz="2400" dirty="0">
                <a:latin typeface="Karla" pitchFamily="2" charset="0"/>
              </a:rPr>
              <a:t>User space refers to all of the code in an operating system that lives outside of the kernel</a:t>
            </a:r>
          </a:p>
          <a:p>
            <a:endParaRPr lang="en-US" sz="2000" dirty="0">
              <a:latin typeface="Karla" pitchFamily="2" charset="0"/>
            </a:endParaRPr>
          </a:p>
          <a:p>
            <a:pPr marL="342900" indent="-342900">
              <a:buFont typeface="Arial" panose="020B0604020202020204" pitchFamily="34" charset="0"/>
              <a:buChar char="•"/>
            </a:pPr>
            <a:endParaRPr lang="en-US" sz="2000" dirty="0">
              <a:latin typeface="Karla" pitchFamily="2" charset="0"/>
            </a:endParaRPr>
          </a:p>
          <a:p>
            <a:pPr marL="342900" indent="-342900">
              <a:buFont typeface="Arial" panose="020B0604020202020204" pitchFamily="34" charset="0"/>
              <a:buChar char="•"/>
            </a:pPr>
            <a:endParaRPr lang="en-US" sz="2000" dirty="0">
              <a:latin typeface="Karla" pitchFamily="2" charset="0"/>
            </a:endParaRPr>
          </a:p>
        </p:txBody>
      </p:sp>
      <p:pic>
        <p:nvPicPr>
          <p:cNvPr id="4" name="Picture 3">
            <a:extLst>
              <a:ext uri="{FF2B5EF4-FFF2-40B4-BE49-F238E27FC236}">
                <a16:creationId xmlns:a16="http://schemas.microsoft.com/office/drawing/2014/main" id="{1A28EC82-6CF0-7E4D-91C9-71E039F04E1E}"/>
              </a:ext>
            </a:extLst>
          </p:cNvPr>
          <p:cNvPicPr>
            <a:picLocks noChangeAspect="1"/>
          </p:cNvPicPr>
          <p:nvPr/>
        </p:nvPicPr>
        <p:blipFill>
          <a:blip r:embed="rId3"/>
          <a:stretch>
            <a:fillRect/>
          </a:stretch>
        </p:blipFill>
        <p:spPr>
          <a:xfrm>
            <a:off x="1974386" y="2650816"/>
            <a:ext cx="8102600" cy="3644809"/>
          </a:xfrm>
          <a:prstGeom prst="rect">
            <a:avLst/>
          </a:prstGeom>
        </p:spPr>
      </p:pic>
    </p:spTree>
    <p:extLst>
      <p:ext uri="{BB962C8B-B14F-4D97-AF65-F5344CB8AC3E}">
        <p14:creationId xmlns:p14="http://schemas.microsoft.com/office/powerpoint/2010/main" val="14869185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9AB6C9F-6951-4418-ACD8-9D3D5A953743}"/>
              </a:ext>
            </a:extLst>
          </p:cNvPr>
          <p:cNvSpPr/>
          <p:nvPr/>
        </p:nvSpPr>
        <p:spPr>
          <a:xfrm>
            <a:off x="8682236" y="1600200"/>
            <a:ext cx="2709884" cy="4076578"/>
          </a:xfrm>
          <a:prstGeom prst="rect">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Why should we use containers?</a:t>
            </a:r>
          </a:p>
        </p:txBody>
      </p:sp>
      <p:sp>
        <p:nvSpPr>
          <p:cNvPr id="7" name="Rectangle 6">
            <a:extLst>
              <a:ext uri="{FF2B5EF4-FFF2-40B4-BE49-F238E27FC236}">
                <a16:creationId xmlns:a16="http://schemas.microsoft.com/office/drawing/2014/main" id="{24BBB258-612A-4802-BC2E-D8B75AB4AC10}"/>
              </a:ext>
            </a:extLst>
          </p:cNvPr>
          <p:cNvSpPr/>
          <p:nvPr/>
        </p:nvSpPr>
        <p:spPr>
          <a:xfrm>
            <a:off x="1047750" y="1337126"/>
            <a:ext cx="7092398" cy="5601533"/>
          </a:xfrm>
          <a:prstGeom prst="rect">
            <a:avLst/>
          </a:prstGeom>
        </p:spPr>
        <p:txBody>
          <a:bodyPr wrap="square">
            <a:spAutoFit/>
          </a:bodyPr>
          <a:lstStyle/>
          <a:p>
            <a:pPr marL="285750" indent="-285750">
              <a:buFont typeface="Arial" panose="020B0604020202020204" pitchFamily="34" charset="0"/>
              <a:buChar char="•"/>
            </a:pPr>
            <a:endParaRPr lang="en-US" b="1" dirty="0">
              <a:latin typeface="Karla" pitchFamily="2" charset="0"/>
            </a:endParaRPr>
          </a:p>
          <a:p>
            <a:pPr marL="342900" indent="-342900">
              <a:buFont typeface="Arial" panose="020B0604020202020204" pitchFamily="34" charset="0"/>
              <a:buChar char="•"/>
            </a:pPr>
            <a:r>
              <a:rPr lang="en-US" sz="2000" dirty="0">
                <a:latin typeface="Karla" pitchFamily="2" charset="0"/>
              </a:rPr>
              <a:t>It has the best of the two worlds because it allows: </a:t>
            </a:r>
          </a:p>
          <a:p>
            <a:pPr marL="914400" lvl="1" indent="-457200">
              <a:buFont typeface="+mj-lt"/>
              <a:buAutoNum type="arabicPeriod"/>
            </a:pPr>
            <a:r>
              <a:rPr lang="en-US" sz="2000" dirty="0">
                <a:latin typeface="Karla" pitchFamily="2" charset="0"/>
              </a:rPr>
              <a:t>to create isolate environment using the preferred operating system	</a:t>
            </a:r>
          </a:p>
          <a:p>
            <a:pPr marL="914400" lvl="1" indent="-457200">
              <a:buFont typeface="+mj-lt"/>
              <a:buAutoNum type="arabicPeriod"/>
            </a:pPr>
            <a:r>
              <a:rPr lang="en-US" sz="2000" dirty="0">
                <a:latin typeface="Karla" pitchFamily="2" charset="0"/>
              </a:rPr>
              <a:t>to run different operating system without sharing hardware	</a:t>
            </a:r>
          </a:p>
          <a:p>
            <a:pPr marL="342900" indent="-342900">
              <a:buFont typeface="Arial" panose="020B0604020202020204" pitchFamily="34" charset="0"/>
              <a:buChar char="•"/>
            </a:pPr>
            <a:endParaRPr lang="en-US" sz="2000" dirty="0">
              <a:latin typeface="Karla" pitchFamily="2" charset="0"/>
            </a:endParaRPr>
          </a:p>
          <a:p>
            <a:pPr marL="342900" indent="-342900">
              <a:buFont typeface="Arial" panose="020B0604020202020204" pitchFamily="34" charset="0"/>
              <a:buChar char="•"/>
            </a:pPr>
            <a:r>
              <a:rPr lang="en-US" sz="2000" dirty="0">
                <a:latin typeface="Karla" pitchFamily="2" charset="0"/>
              </a:rPr>
              <a:t>The advantage of using containers is that they only virtualize the operating system and do not require dedicated piece of hardware because they share the same kernel of the hosting system. </a:t>
            </a:r>
          </a:p>
          <a:p>
            <a:pPr marL="342900" indent="-342900">
              <a:buFont typeface="Arial" panose="020B0604020202020204" pitchFamily="34" charset="0"/>
              <a:buChar char="•"/>
            </a:pPr>
            <a:endParaRPr lang="en-US" sz="2000" dirty="0">
              <a:latin typeface="Karla" pitchFamily="2" charset="0"/>
            </a:endParaRPr>
          </a:p>
          <a:p>
            <a:pPr marL="342900" indent="-342900">
              <a:buFont typeface="Arial" panose="020B0604020202020204" pitchFamily="34" charset="0"/>
              <a:buChar char="•"/>
            </a:pPr>
            <a:r>
              <a:rPr lang="en-US" sz="2000" dirty="0">
                <a:latin typeface="Karla" pitchFamily="2" charset="0"/>
              </a:rPr>
              <a:t>Containers give the impression of a separate operating system however, since they're sharing the kernel, they are much cheaper than a virtual machine. </a:t>
            </a:r>
          </a:p>
          <a:p>
            <a:pPr marL="342900" indent="-342900">
              <a:buFont typeface="Arial" panose="020B0604020202020204" pitchFamily="34" charset="0"/>
              <a:buChar char="•"/>
            </a:pPr>
            <a:endParaRPr lang="en-US" sz="2000" dirty="0">
              <a:latin typeface="Karla" pitchFamily="2" charset="0"/>
            </a:endParaRPr>
          </a:p>
          <a:p>
            <a:pPr marL="342900" indent="-342900">
              <a:buFont typeface="Arial" panose="020B0604020202020204" pitchFamily="34" charset="0"/>
              <a:buChar char="•"/>
            </a:pPr>
            <a:endParaRPr lang="en-US" sz="2000" dirty="0">
              <a:latin typeface="Karla" pitchFamily="2" charset="0"/>
            </a:endParaRPr>
          </a:p>
          <a:p>
            <a:pPr marL="342900" indent="-342900">
              <a:buFont typeface="Arial" panose="020B0604020202020204" pitchFamily="34" charset="0"/>
              <a:buChar char="•"/>
            </a:pPr>
            <a:endParaRPr lang="en-US" sz="2000" dirty="0">
              <a:latin typeface="Karla" pitchFamily="2" charset="0"/>
            </a:endParaRPr>
          </a:p>
        </p:txBody>
      </p:sp>
      <p:grpSp>
        <p:nvGrpSpPr>
          <p:cNvPr id="39" name="Group 38">
            <a:extLst>
              <a:ext uri="{FF2B5EF4-FFF2-40B4-BE49-F238E27FC236}">
                <a16:creationId xmlns:a16="http://schemas.microsoft.com/office/drawing/2014/main" id="{C962B554-D90F-41CF-AA86-5807B2230933}"/>
              </a:ext>
            </a:extLst>
          </p:cNvPr>
          <p:cNvGrpSpPr/>
          <p:nvPr/>
        </p:nvGrpSpPr>
        <p:grpSpPr>
          <a:xfrm>
            <a:off x="8804233" y="1797379"/>
            <a:ext cx="2451655" cy="3783130"/>
            <a:chOff x="5564077" y="1598596"/>
            <a:chExt cx="2451655" cy="3783130"/>
          </a:xfrm>
        </p:grpSpPr>
        <p:grpSp>
          <p:nvGrpSpPr>
            <p:cNvPr id="28" name="Group 27">
              <a:extLst>
                <a:ext uri="{FF2B5EF4-FFF2-40B4-BE49-F238E27FC236}">
                  <a16:creationId xmlns:a16="http://schemas.microsoft.com/office/drawing/2014/main" id="{02B8C227-209A-42BE-B58E-8D22D7AC9189}"/>
                </a:ext>
              </a:extLst>
            </p:cNvPr>
            <p:cNvGrpSpPr/>
            <p:nvPr/>
          </p:nvGrpSpPr>
          <p:grpSpPr>
            <a:xfrm>
              <a:off x="5575682" y="2953630"/>
              <a:ext cx="2440050" cy="2428096"/>
              <a:chOff x="4382986" y="3207391"/>
              <a:chExt cx="2440050" cy="2428096"/>
            </a:xfrm>
          </p:grpSpPr>
          <p:grpSp>
            <p:nvGrpSpPr>
              <p:cNvPr id="8" name="Group 7">
                <a:extLst>
                  <a:ext uri="{FF2B5EF4-FFF2-40B4-BE49-F238E27FC236}">
                    <a16:creationId xmlns:a16="http://schemas.microsoft.com/office/drawing/2014/main" id="{33E60153-BFE4-4747-857D-98AEDBCE0F36}"/>
                  </a:ext>
                </a:extLst>
              </p:cNvPr>
              <p:cNvGrpSpPr/>
              <p:nvPr/>
            </p:nvGrpSpPr>
            <p:grpSpPr>
              <a:xfrm>
                <a:off x="4382986" y="4550955"/>
                <a:ext cx="2433217" cy="1084532"/>
                <a:chOff x="7877825" y="4752262"/>
                <a:chExt cx="2605370" cy="1161264"/>
              </a:xfrm>
            </p:grpSpPr>
            <p:sp>
              <p:nvSpPr>
                <p:cNvPr id="9" name="Rectangle 8">
                  <a:extLst>
                    <a:ext uri="{FF2B5EF4-FFF2-40B4-BE49-F238E27FC236}">
                      <a16:creationId xmlns:a16="http://schemas.microsoft.com/office/drawing/2014/main" id="{C8F8FCF6-1F86-46DA-BB3B-57D937C4D9D4}"/>
                    </a:ext>
                  </a:extLst>
                </p:cNvPr>
                <p:cNvSpPr/>
                <p:nvPr/>
              </p:nvSpPr>
              <p:spPr>
                <a:xfrm>
                  <a:off x="7877825" y="4752262"/>
                  <a:ext cx="2605370" cy="905587"/>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Kernel</a:t>
                  </a:r>
                </a:p>
              </p:txBody>
            </p:sp>
            <p:sp>
              <p:nvSpPr>
                <p:cNvPr id="12" name="Rectangle 11">
                  <a:extLst>
                    <a:ext uri="{FF2B5EF4-FFF2-40B4-BE49-F238E27FC236}">
                      <a16:creationId xmlns:a16="http://schemas.microsoft.com/office/drawing/2014/main" id="{35744C96-BEFE-4B8D-9A9A-520F44A30C3B}"/>
                    </a:ext>
                  </a:extLst>
                </p:cNvPr>
                <p:cNvSpPr/>
                <p:nvPr/>
              </p:nvSpPr>
              <p:spPr>
                <a:xfrm>
                  <a:off x="7877825" y="5767587"/>
                  <a:ext cx="2605370" cy="14593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Karla" pitchFamily="2" charset="0"/>
                    </a:rPr>
                    <a:t>Containers</a:t>
                  </a:r>
                </a:p>
              </p:txBody>
            </p:sp>
          </p:grpSp>
          <p:grpSp>
            <p:nvGrpSpPr>
              <p:cNvPr id="6" name="Group 5">
                <a:extLst>
                  <a:ext uri="{FF2B5EF4-FFF2-40B4-BE49-F238E27FC236}">
                    <a16:creationId xmlns:a16="http://schemas.microsoft.com/office/drawing/2014/main" id="{F090641F-94C4-4D80-A290-DF0A372B2F90}"/>
                  </a:ext>
                </a:extLst>
              </p:cNvPr>
              <p:cNvGrpSpPr/>
              <p:nvPr/>
            </p:nvGrpSpPr>
            <p:grpSpPr>
              <a:xfrm>
                <a:off x="5640279" y="3207391"/>
                <a:ext cx="1182757" cy="1285206"/>
                <a:chOff x="5640279" y="3207391"/>
                <a:chExt cx="1182757" cy="1285206"/>
              </a:xfrm>
            </p:grpSpPr>
            <p:sp>
              <p:nvSpPr>
                <p:cNvPr id="23" name="Rectangle 22">
                  <a:extLst>
                    <a:ext uri="{FF2B5EF4-FFF2-40B4-BE49-F238E27FC236}">
                      <a16:creationId xmlns:a16="http://schemas.microsoft.com/office/drawing/2014/main" id="{2C5DB343-1FC9-4462-83A0-FEDB98E1B912}"/>
                    </a:ext>
                  </a:extLst>
                </p:cNvPr>
                <p:cNvSpPr/>
                <p:nvPr/>
              </p:nvSpPr>
              <p:spPr>
                <a:xfrm>
                  <a:off x="5640279" y="3207391"/>
                  <a:ext cx="1182757" cy="1285206"/>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E28141E7-ABF9-4F12-9A9B-068785666475}"/>
                    </a:ext>
                  </a:extLst>
                </p:cNvPr>
                <p:cNvSpPr/>
                <p:nvPr/>
              </p:nvSpPr>
              <p:spPr>
                <a:xfrm>
                  <a:off x="5743719" y="3896018"/>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Libraries</a:t>
                  </a:r>
                </a:p>
              </p:txBody>
            </p:sp>
            <p:sp>
              <p:nvSpPr>
                <p:cNvPr id="27" name="Rectangle 26">
                  <a:extLst>
                    <a:ext uri="{FF2B5EF4-FFF2-40B4-BE49-F238E27FC236}">
                      <a16:creationId xmlns:a16="http://schemas.microsoft.com/office/drawing/2014/main" id="{C7411501-D0D5-4478-BDCB-A6E163DE1FE0}"/>
                    </a:ext>
                  </a:extLst>
                </p:cNvPr>
                <p:cNvSpPr/>
                <p:nvPr/>
              </p:nvSpPr>
              <p:spPr>
                <a:xfrm>
                  <a:off x="5735449" y="3329256"/>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a:t>
                  </a:r>
                </a:p>
              </p:txBody>
            </p:sp>
          </p:grpSp>
        </p:grpSp>
        <p:sp>
          <p:nvSpPr>
            <p:cNvPr id="30" name="Rectangle 29">
              <a:extLst>
                <a:ext uri="{FF2B5EF4-FFF2-40B4-BE49-F238E27FC236}">
                  <a16:creationId xmlns:a16="http://schemas.microsoft.com/office/drawing/2014/main" id="{91B15F44-9E2D-48BF-A18C-BFD51B9DF610}"/>
                </a:ext>
              </a:extLst>
            </p:cNvPr>
            <p:cNvSpPr/>
            <p:nvPr/>
          </p:nvSpPr>
          <p:spPr>
            <a:xfrm>
              <a:off x="5564077" y="2937066"/>
              <a:ext cx="1182757" cy="1285206"/>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01817419-5A1C-48C3-8E19-041876825A98}"/>
                </a:ext>
              </a:extLst>
            </p:cNvPr>
            <p:cNvSpPr/>
            <p:nvPr/>
          </p:nvSpPr>
          <p:spPr>
            <a:xfrm>
              <a:off x="5667517" y="3625693"/>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Libraries</a:t>
              </a:r>
            </a:p>
          </p:txBody>
        </p:sp>
        <p:sp>
          <p:nvSpPr>
            <p:cNvPr id="32" name="Rectangle 31">
              <a:extLst>
                <a:ext uri="{FF2B5EF4-FFF2-40B4-BE49-F238E27FC236}">
                  <a16:creationId xmlns:a16="http://schemas.microsoft.com/office/drawing/2014/main" id="{FC3A0CD0-EB7E-4AA8-B361-7F1ADABBC891}"/>
                </a:ext>
              </a:extLst>
            </p:cNvPr>
            <p:cNvSpPr/>
            <p:nvPr/>
          </p:nvSpPr>
          <p:spPr>
            <a:xfrm>
              <a:off x="5659247" y="3058931"/>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a:t>
              </a:r>
            </a:p>
          </p:txBody>
        </p:sp>
        <p:sp>
          <p:nvSpPr>
            <p:cNvPr id="33" name="Rectangle 32">
              <a:extLst>
                <a:ext uri="{FF2B5EF4-FFF2-40B4-BE49-F238E27FC236}">
                  <a16:creationId xmlns:a16="http://schemas.microsoft.com/office/drawing/2014/main" id="{F794D1DF-5DC4-4E3E-B2D0-3935574A6115}"/>
                </a:ext>
              </a:extLst>
            </p:cNvPr>
            <p:cNvSpPr/>
            <p:nvPr/>
          </p:nvSpPr>
          <p:spPr>
            <a:xfrm>
              <a:off x="5577331" y="1608536"/>
              <a:ext cx="1182757" cy="1285206"/>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3576B3-B269-4ACC-8ECD-8304CB2556C2}"/>
                </a:ext>
              </a:extLst>
            </p:cNvPr>
            <p:cNvSpPr/>
            <p:nvPr/>
          </p:nvSpPr>
          <p:spPr>
            <a:xfrm>
              <a:off x="5680771" y="2297163"/>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Libraries</a:t>
              </a:r>
            </a:p>
          </p:txBody>
        </p:sp>
        <p:sp>
          <p:nvSpPr>
            <p:cNvPr id="35" name="Rectangle 34">
              <a:extLst>
                <a:ext uri="{FF2B5EF4-FFF2-40B4-BE49-F238E27FC236}">
                  <a16:creationId xmlns:a16="http://schemas.microsoft.com/office/drawing/2014/main" id="{1822AC4D-53F7-4AF7-B638-78D26558DCBE}"/>
                </a:ext>
              </a:extLst>
            </p:cNvPr>
            <p:cNvSpPr/>
            <p:nvPr/>
          </p:nvSpPr>
          <p:spPr>
            <a:xfrm>
              <a:off x="5672501" y="1730401"/>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a:t>
              </a:r>
            </a:p>
          </p:txBody>
        </p:sp>
        <p:sp>
          <p:nvSpPr>
            <p:cNvPr id="36" name="Rectangle 35">
              <a:extLst>
                <a:ext uri="{FF2B5EF4-FFF2-40B4-BE49-F238E27FC236}">
                  <a16:creationId xmlns:a16="http://schemas.microsoft.com/office/drawing/2014/main" id="{F8E8CEDD-21FB-4699-96E5-9D81A3FB6A07}"/>
                </a:ext>
              </a:extLst>
            </p:cNvPr>
            <p:cNvSpPr/>
            <p:nvPr/>
          </p:nvSpPr>
          <p:spPr>
            <a:xfrm>
              <a:off x="6829662" y="1598596"/>
              <a:ext cx="1182757" cy="1285206"/>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91F116DD-CF7E-4495-A479-9F08965E0096}"/>
                </a:ext>
              </a:extLst>
            </p:cNvPr>
            <p:cNvSpPr/>
            <p:nvPr/>
          </p:nvSpPr>
          <p:spPr>
            <a:xfrm>
              <a:off x="6933102" y="2287223"/>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Libraries</a:t>
              </a:r>
            </a:p>
          </p:txBody>
        </p:sp>
        <p:sp>
          <p:nvSpPr>
            <p:cNvPr id="38" name="Rectangle 37">
              <a:extLst>
                <a:ext uri="{FF2B5EF4-FFF2-40B4-BE49-F238E27FC236}">
                  <a16:creationId xmlns:a16="http://schemas.microsoft.com/office/drawing/2014/main" id="{FD12AFA7-CA0A-43A7-866E-4AD62255A0A7}"/>
                </a:ext>
              </a:extLst>
            </p:cNvPr>
            <p:cNvSpPr/>
            <p:nvPr/>
          </p:nvSpPr>
          <p:spPr>
            <a:xfrm>
              <a:off x="6924832" y="1720461"/>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a:t>
              </a:r>
            </a:p>
          </p:txBody>
        </p:sp>
      </p:grpSp>
    </p:spTree>
    <p:extLst>
      <p:ext uri="{BB962C8B-B14F-4D97-AF65-F5344CB8AC3E}">
        <p14:creationId xmlns:p14="http://schemas.microsoft.com/office/powerpoint/2010/main" val="33709428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9AB6C9F-6951-4418-ACD8-9D3D5A953743}"/>
              </a:ext>
            </a:extLst>
          </p:cNvPr>
          <p:cNvSpPr/>
          <p:nvPr/>
        </p:nvSpPr>
        <p:spPr>
          <a:xfrm>
            <a:off x="8682236" y="1600200"/>
            <a:ext cx="2709884" cy="4076578"/>
          </a:xfrm>
          <a:prstGeom prst="rect">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Why should we use containers? (</a:t>
            </a:r>
            <a:r>
              <a:rPr lang="en-US" sz="3800" b="1" dirty="0" err="1"/>
              <a:t>cont</a:t>
            </a:r>
            <a:r>
              <a:rPr lang="en-US" sz="3800" b="1" dirty="0"/>
              <a:t>)</a:t>
            </a:r>
          </a:p>
        </p:txBody>
      </p:sp>
      <p:sp>
        <p:nvSpPr>
          <p:cNvPr id="7" name="Rectangle 6">
            <a:extLst>
              <a:ext uri="{FF2B5EF4-FFF2-40B4-BE49-F238E27FC236}">
                <a16:creationId xmlns:a16="http://schemas.microsoft.com/office/drawing/2014/main" id="{24BBB258-612A-4802-BC2E-D8B75AB4AC10}"/>
              </a:ext>
            </a:extLst>
          </p:cNvPr>
          <p:cNvSpPr/>
          <p:nvPr/>
        </p:nvSpPr>
        <p:spPr>
          <a:xfrm>
            <a:off x="1047750" y="1337126"/>
            <a:ext cx="7092398" cy="5016758"/>
          </a:xfrm>
          <a:prstGeom prst="rect">
            <a:avLst/>
          </a:prstGeom>
        </p:spPr>
        <p:txBody>
          <a:bodyPr wrap="square">
            <a:spAutoFit/>
          </a:bodyPr>
          <a:lstStyle/>
          <a:p>
            <a:pPr marL="285750" indent="-285750">
              <a:buFont typeface="Arial" panose="020B0604020202020204" pitchFamily="34" charset="0"/>
              <a:buChar char="•"/>
            </a:pPr>
            <a:r>
              <a:rPr lang="en-US" sz="2000" dirty="0">
                <a:latin typeface="Karla" pitchFamily="2" charset="0"/>
              </a:rPr>
              <a:t>With container images, we confine the application code, its runtime, and all its dependencies in a pre-defined format.</a:t>
            </a:r>
          </a:p>
          <a:p>
            <a:pPr marL="285750" indent="-285750">
              <a:buFont typeface="Arial" panose="020B0604020202020204" pitchFamily="34" charset="0"/>
              <a:buChar char="•"/>
            </a:pPr>
            <a:r>
              <a:rPr lang="en-US" sz="2000" dirty="0">
                <a:latin typeface="Karla" pitchFamily="2" charset="0"/>
              </a:rPr>
              <a:t>With the same image, you can reproduce as many containers as you wish. Think about the image as the recipe, and the container as the cake ;-) you can make as many cakes as you’d like with a given recipe.</a:t>
            </a:r>
          </a:p>
          <a:p>
            <a:pPr marL="342900" indent="-342900">
              <a:buFont typeface="Arial" panose="020B0604020202020204" pitchFamily="34" charset="0"/>
              <a:buChar char="•"/>
            </a:pPr>
            <a:r>
              <a:rPr lang="en-US" sz="2000" dirty="0">
                <a:latin typeface="Karla" pitchFamily="2" charset="0"/>
              </a:rPr>
              <a:t>A container orchestrator (see next lecture) is a single controller/management unit that connects multiple nodes together. </a:t>
            </a:r>
          </a:p>
          <a:p>
            <a:pPr marL="342900" indent="-342900">
              <a:buFont typeface="Arial" panose="020B0604020202020204" pitchFamily="34" charset="0"/>
              <a:buChar char="•"/>
            </a:pPr>
            <a:r>
              <a:rPr lang="en-US" sz="2000" dirty="0">
                <a:latin typeface="Karla" pitchFamily="2" charset="0"/>
              </a:rPr>
              <a:t>You can create a container on a Window but install an image of a Linux OS inside that container. The container still works on the Window</a:t>
            </a:r>
          </a:p>
          <a:p>
            <a:pPr marL="342900" indent="-342900">
              <a:buFont typeface="Arial" panose="020B0604020202020204" pitchFamily="34" charset="0"/>
              <a:buChar char="•"/>
            </a:pPr>
            <a:endParaRPr lang="en-US" sz="2000" dirty="0">
              <a:latin typeface="Karla" pitchFamily="2" charset="0"/>
            </a:endParaRPr>
          </a:p>
          <a:p>
            <a:pPr marL="342900" indent="-342900">
              <a:buFont typeface="Arial" panose="020B0604020202020204" pitchFamily="34" charset="0"/>
              <a:buChar char="•"/>
            </a:pPr>
            <a:endParaRPr lang="en-US" sz="2000" dirty="0">
              <a:latin typeface="Karla" pitchFamily="2" charset="0"/>
            </a:endParaRPr>
          </a:p>
          <a:p>
            <a:endParaRPr lang="en-US" sz="2000" dirty="0">
              <a:latin typeface="Karla" pitchFamily="2" charset="0"/>
            </a:endParaRPr>
          </a:p>
        </p:txBody>
      </p:sp>
      <p:grpSp>
        <p:nvGrpSpPr>
          <p:cNvPr id="39" name="Group 38">
            <a:extLst>
              <a:ext uri="{FF2B5EF4-FFF2-40B4-BE49-F238E27FC236}">
                <a16:creationId xmlns:a16="http://schemas.microsoft.com/office/drawing/2014/main" id="{C962B554-D90F-41CF-AA86-5807B2230933}"/>
              </a:ext>
            </a:extLst>
          </p:cNvPr>
          <p:cNvGrpSpPr/>
          <p:nvPr/>
        </p:nvGrpSpPr>
        <p:grpSpPr>
          <a:xfrm>
            <a:off x="8804233" y="1797379"/>
            <a:ext cx="2451655" cy="3783130"/>
            <a:chOff x="5564077" y="1598596"/>
            <a:chExt cx="2451655" cy="3783130"/>
          </a:xfrm>
        </p:grpSpPr>
        <p:grpSp>
          <p:nvGrpSpPr>
            <p:cNvPr id="28" name="Group 27">
              <a:extLst>
                <a:ext uri="{FF2B5EF4-FFF2-40B4-BE49-F238E27FC236}">
                  <a16:creationId xmlns:a16="http://schemas.microsoft.com/office/drawing/2014/main" id="{02B8C227-209A-42BE-B58E-8D22D7AC9189}"/>
                </a:ext>
              </a:extLst>
            </p:cNvPr>
            <p:cNvGrpSpPr/>
            <p:nvPr/>
          </p:nvGrpSpPr>
          <p:grpSpPr>
            <a:xfrm>
              <a:off x="5575682" y="2953630"/>
              <a:ext cx="2440050" cy="2428096"/>
              <a:chOff x="4382986" y="3207391"/>
              <a:chExt cx="2440050" cy="2428096"/>
            </a:xfrm>
          </p:grpSpPr>
          <p:grpSp>
            <p:nvGrpSpPr>
              <p:cNvPr id="8" name="Group 7">
                <a:extLst>
                  <a:ext uri="{FF2B5EF4-FFF2-40B4-BE49-F238E27FC236}">
                    <a16:creationId xmlns:a16="http://schemas.microsoft.com/office/drawing/2014/main" id="{33E60153-BFE4-4747-857D-98AEDBCE0F36}"/>
                  </a:ext>
                </a:extLst>
              </p:cNvPr>
              <p:cNvGrpSpPr/>
              <p:nvPr/>
            </p:nvGrpSpPr>
            <p:grpSpPr>
              <a:xfrm>
                <a:off x="4382986" y="4550955"/>
                <a:ext cx="2433217" cy="1084532"/>
                <a:chOff x="7877825" y="4752262"/>
                <a:chExt cx="2605370" cy="1161264"/>
              </a:xfrm>
            </p:grpSpPr>
            <p:sp>
              <p:nvSpPr>
                <p:cNvPr id="9" name="Rectangle 8">
                  <a:extLst>
                    <a:ext uri="{FF2B5EF4-FFF2-40B4-BE49-F238E27FC236}">
                      <a16:creationId xmlns:a16="http://schemas.microsoft.com/office/drawing/2014/main" id="{C8F8FCF6-1F86-46DA-BB3B-57D937C4D9D4}"/>
                    </a:ext>
                  </a:extLst>
                </p:cNvPr>
                <p:cNvSpPr/>
                <p:nvPr/>
              </p:nvSpPr>
              <p:spPr>
                <a:xfrm>
                  <a:off x="7877825" y="4752262"/>
                  <a:ext cx="2605370" cy="905587"/>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Kernel</a:t>
                  </a:r>
                </a:p>
              </p:txBody>
            </p:sp>
            <p:sp>
              <p:nvSpPr>
                <p:cNvPr id="12" name="Rectangle 11">
                  <a:extLst>
                    <a:ext uri="{FF2B5EF4-FFF2-40B4-BE49-F238E27FC236}">
                      <a16:creationId xmlns:a16="http://schemas.microsoft.com/office/drawing/2014/main" id="{35744C96-BEFE-4B8D-9A9A-520F44A30C3B}"/>
                    </a:ext>
                  </a:extLst>
                </p:cNvPr>
                <p:cNvSpPr/>
                <p:nvPr/>
              </p:nvSpPr>
              <p:spPr>
                <a:xfrm>
                  <a:off x="7877825" y="5767587"/>
                  <a:ext cx="2605370" cy="14593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Karla" pitchFamily="2" charset="0"/>
                    </a:rPr>
                    <a:t>Containers</a:t>
                  </a:r>
                </a:p>
              </p:txBody>
            </p:sp>
          </p:grpSp>
          <p:grpSp>
            <p:nvGrpSpPr>
              <p:cNvPr id="6" name="Group 5">
                <a:extLst>
                  <a:ext uri="{FF2B5EF4-FFF2-40B4-BE49-F238E27FC236}">
                    <a16:creationId xmlns:a16="http://schemas.microsoft.com/office/drawing/2014/main" id="{F090641F-94C4-4D80-A290-DF0A372B2F90}"/>
                  </a:ext>
                </a:extLst>
              </p:cNvPr>
              <p:cNvGrpSpPr/>
              <p:nvPr/>
            </p:nvGrpSpPr>
            <p:grpSpPr>
              <a:xfrm>
                <a:off x="5640279" y="3207391"/>
                <a:ext cx="1182757" cy="1285206"/>
                <a:chOff x="5640279" y="3207391"/>
                <a:chExt cx="1182757" cy="1285206"/>
              </a:xfrm>
            </p:grpSpPr>
            <p:sp>
              <p:nvSpPr>
                <p:cNvPr id="23" name="Rectangle 22">
                  <a:extLst>
                    <a:ext uri="{FF2B5EF4-FFF2-40B4-BE49-F238E27FC236}">
                      <a16:creationId xmlns:a16="http://schemas.microsoft.com/office/drawing/2014/main" id="{2C5DB343-1FC9-4462-83A0-FEDB98E1B912}"/>
                    </a:ext>
                  </a:extLst>
                </p:cNvPr>
                <p:cNvSpPr/>
                <p:nvPr/>
              </p:nvSpPr>
              <p:spPr>
                <a:xfrm>
                  <a:off x="5640279" y="3207391"/>
                  <a:ext cx="1182757" cy="1285206"/>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E28141E7-ABF9-4F12-9A9B-068785666475}"/>
                    </a:ext>
                  </a:extLst>
                </p:cNvPr>
                <p:cNvSpPr/>
                <p:nvPr/>
              </p:nvSpPr>
              <p:spPr>
                <a:xfrm>
                  <a:off x="5743719" y="3896018"/>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Libraries</a:t>
                  </a:r>
                </a:p>
              </p:txBody>
            </p:sp>
            <p:sp>
              <p:nvSpPr>
                <p:cNvPr id="27" name="Rectangle 26">
                  <a:extLst>
                    <a:ext uri="{FF2B5EF4-FFF2-40B4-BE49-F238E27FC236}">
                      <a16:creationId xmlns:a16="http://schemas.microsoft.com/office/drawing/2014/main" id="{C7411501-D0D5-4478-BDCB-A6E163DE1FE0}"/>
                    </a:ext>
                  </a:extLst>
                </p:cNvPr>
                <p:cNvSpPr/>
                <p:nvPr/>
              </p:nvSpPr>
              <p:spPr>
                <a:xfrm>
                  <a:off x="5735449" y="3329256"/>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a:t>
                  </a:r>
                </a:p>
              </p:txBody>
            </p:sp>
          </p:grpSp>
        </p:grpSp>
        <p:sp>
          <p:nvSpPr>
            <p:cNvPr id="30" name="Rectangle 29">
              <a:extLst>
                <a:ext uri="{FF2B5EF4-FFF2-40B4-BE49-F238E27FC236}">
                  <a16:creationId xmlns:a16="http://schemas.microsoft.com/office/drawing/2014/main" id="{91B15F44-9E2D-48BF-A18C-BFD51B9DF610}"/>
                </a:ext>
              </a:extLst>
            </p:cNvPr>
            <p:cNvSpPr/>
            <p:nvPr/>
          </p:nvSpPr>
          <p:spPr>
            <a:xfrm>
              <a:off x="5564077" y="2937066"/>
              <a:ext cx="1182757" cy="1285206"/>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01817419-5A1C-48C3-8E19-041876825A98}"/>
                </a:ext>
              </a:extLst>
            </p:cNvPr>
            <p:cNvSpPr/>
            <p:nvPr/>
          </p:nvSpPr>
          <p:spPr>
            <a:xfrm>
              <a:off x="5667517" y="3625693"/>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Libraries</a:t>
              </a:r>
            </a:p>
          </p:txBody>
        </p:sp>
        <p:sp>
          <p:nvSpPr>
            <p:cNvPr id="32" name="Rectangle 31">
              <a:extLst>
                <a:ext uri="{FF2B5EF4-FFF2-40B4-BE49-F238E27FC236}">
                  <a16:creationId xmlns:a16="http://schemas.microsoft.com/office/drawing/2014/main" id="{FC3A0CD0-EB7E-4AA8-B361-7F1ADABBC891}"/>
                </a:ext>
              </a:extLst>
            </p:cNvPr>
            <p:cNvSpPr/>
            <p:nvPr/>
          </p:nvSpPr>
          <p:spPr>
            <a:xfrm>
              <a:off x="5659247" y="3058931"/>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a:t>
              </a:r>
            </a:p>
          </p:txBody>
        </p:sp>
        <p:sp>
          <p:nvSpPr>
            <p:cNvPr id="33" name="Rectangle 32">
              <a:extLst>
                <a:ext uri="{FF2B5EF4-FFF2-40B4-BE49-F238E27FC236}">
                  <a16:creationId xmlns:a16="http://schemas.microsoft.com/office/drawing/2014/main" id="{F794D1DF-5DC4-4E3E-B2D0-3935574A6115}"/>
                </a:ext>
              </a:extLst>
            </p:cNvPr>
            <p:cNvSpPr/>
            <p:nvPr/>
          </p:nvSpPr>
          <p:spPr>
            <a:xfrm>
              <a:off x="5577331" y="1608536"/>
              <a:ext cx="1182757" cy="1285206"/>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3576B3-B269-4ACC-8ECD-8304CB2556C2}"/>
                </a:ext>
              </a:extLst>
            </p:cNvPr>
            <p:cNvSpPr/>
            <p:nvPr/>
          </p:nvSpPr>
          <p:spPr>
            <a:xfrm>
              <a:off x="5680771" y="2297163"/>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Libraries</a:t>
              </a:r>
            </a:p>
          </p:txBody>
        </p:sp>
        <p:sp>
          <p:nvSpPr>
            <p:cNvPr id="35" name="Rectangle 34">
              <a:extLst>
                <a:ext uri="{FF2B5EF4-FFF2-40B4-BE49-F238E27FC236}">
                  <a16:creationId xmlns:a16="http://schemas.microsoft.com/office/drawing/2014/main" id="{1822AC4D-53F7-4AF7-B638-78D26558DCBE}"/>
                </a:ext>
              </a:extLst>
            </p:cNvPr>
            <p:cNvSpPr/>
            <p:nvPr/>
          </p:nvSpPr>
          <p:spPr>
            <a:xfrm>
              <a:off x="5672501" y="1730401"/>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a:t>
              </a:r>
            </a:p>
          </p:txBody>
        </p:sp>
        <p:sp>
          <p:nvSpPr>
            <p:cNvPr id="36" name="Rectangle 35">
              <a:extLst>
                <a:ext uri="{FF2B5EF4-FFF2-40B4-BE49-F238E27FC236}">
                  <a16:creationId xmlns:a16="http://schemas.microsoft.com/office/drawing/2014/main" id="{F8E8CEDD-21FB-4699-96E5-9D81A3FB6A07}"/>
                </a:ext>
              </a:extLst>
            </p:cNvPr>
            <p:cNvSpPr/>
            <p:nvPr/>
          </p:nvSpPr>
          <p:spPr>
            <a:xfrm>
              <a:off x="6829662" y="1598596"/>
              <a:ext cx="1182757" cy="1285206"/>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91F116DD-CF7E-4495-A479-9F08965E0096}"/>
                </a:ext>
              </a:extLst>
            </p:cNvPr>
            <p:cNvSpPr/>
            <p:nvPr/>
          </p:nvSpPr>
          <p:spPr>
            <a:xfrm>
              <a:off x="6933102" y="2287223"/>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Libraries</a:t>
              </a:r>
            </a:p>
          </p:txBody>
        </p:sp>
        <p:sp>
          <p:nvSpPr>
            <p:cNvPr id="38" name="Rectangle 37">
              <a:extLst>
                <a:ext uri="{FF2B5EF4-FFF2-40B4-BE49-F238E27FC236}">
                  <a16:creationId xmlns:a16="http://schemas.microsoft.com/office/drawing/2014/main" id="{FD12AFA7-CA0A-43A7-866E-4AD62255A0A7}"/>
                </a:ext>
              </a:extLst>
            </p:cNvPr>
            <p:cNvSpPr/>
            <p:nvPr/>
          </p:nvSpPr>
          <p:spPr>
            <a:xfrm>
              <a:off x="6924832" y="1720461"/>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a:t>
              </a:r>
            </a:p>
          </p:txBody>
        </p:sp>
      </p:grpSp>
    </p:spTree>
    <p:extLst>
      <p:ext uri="{BB962C8B-B14F-4D97-AF65-F5344CB8AC3E}">
        <p14:creationId xmlns:p14="http://schemas.microsoft.com/office/powerpoint/2010/main" val="8525759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9AB6C9F-6951-4418-ACD8-9D3D5A953743}"/>
              </a:ext>
            </a:extLst>
          </p:cNvPr>
          <p:cNvSpPr/>
          <p:nvPr/>
        </p:nvSpPr>
        <p:spPr>
          <a:xfrm>
            <a:off x="8682236" y="1600200"/>
            <a:ext cx="2709884" cy="4076578"/>
          </a:xfrm>
          <a:prstGeom prst="rect">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Why should we use containers? (</a:t>
            </a:r>
            <a:r>
              <a:rPr lang="en-US" sz="3800" b="1" dirty="0" err="1"/>
              <a:t>cont</a:t>
            </a:r>
            <a:r>
              <a:rPr lang="en-US" sz="3800" b="1" dirty="0"/>
              <a:t>)</a:t>
            </a:r>
          </a:p>
        </p:txBody>
      </p:sp>
      <p:sp>
        <p:nvSpPr>
          <p:cNvPr id="7" name="Rectangle 6">
            <a:extLst>
              <a:ext uri="{FF2B5EF4-FFF2-40B4-BE49-F238E27FC236}">
                <a16:creationId xmlns:a16="http://schemas.microsoft.com/office/drawing/2014/main" id="{24BBB258-612A-4802-BC2E-D8B75AB4AC10}"/>
              </a:ext>
            </a:extLst>
          </p:cNvPr>
          <p:cNvSpPr/>
          <p:nvPr/>
        </p:nvSpPr>
        <p:spPr>
          <a:xfrm>
            <a:off x="1047749" y="1337126"/>
            <a:ext cx="7491421" cy="4570482"/>
          </a:xfrm>
          <a:prstGeom prst="rect">
            <a:avLst/>
          </a:prstGeom>
        </p:spPr>
        <p:txBody>
          <a:bodyPr wrap="square">
            <a:spAutoFit/>
          </a:bodyPr>
          <a:lstStyle/>
          <a:p>
            <a:pPr marL="285750" indent="-285750">
              <a:spcBef>
                <a:spcPts val="600"/>
              </a:spcBef>
              <a:buFont typeface="Arial" panose="020B0604020202020204" pitchFamily="34" charset="0"/>
              <a:buChar char="•"/>
            </a:pPr>
            <a:r>
              <a:rPr lang="en-US" sz="2300" dirty="0">
                <a:latin typeface="Karla" pitchFamily="2" charset="0"/>
              </a:rPr>
              <a:t>Containers are application-centric methods to deliver high-performing, scalable applications on any infrastructure of your choice </a:t>
            </a:r>
          </a:p>
          <a:p>
            <a:pPr marL="285750" indent="-285750">
              <a:spcBef>
                <a:spcPts val="600"/>
              </a:spcBef>
              <a:buFont typeface="Arial" panose="020B0604020202020204" pitchFamily="34" charset="0"/>
              <a:buChar char="•"/>
            </a:pPr>
            <a:r>
              <a:rPr lang="en-US" sz="2300" dirty="0">
                <a:latin typeface="Karla" pitchFamily="2" charset="0"/>
              </a:rPr>
              <a:t>Containers are best suited to deliver </a:t>
            </a:r>
            <a:r>
              <a:rPr lang="en-US" sz="2300" b="1" dirty="0">
                <a:latin typeface="Karla" pitchFamily="2" charset="0"/>
              </a:rPr>
              <a:t>microservices</a:t>
            </a:r>
            <a:r>
              <a:rPr lang="en-US" sz="2300" dirty="0">
                <a:latin typeface="Karla" pitchFamily="2" charset="0"/>
              </a:rPr>
              <a:t> by providing portable, isolated virtual environments for applications to run without interference from other running applications</a:t>
            </a:r>
          </a:p>
          <a:p>
            <a:pPr marL="285750" indent="-285750">
              <a:spcBef>
                <a:spcPts val="600"/>
              </a:spcBef>
              <a:buFont typeface="Arial" panose="020B0604020202020204" pitchFamily="34" charset="0"/>
              <a:buChar char="•"/>
            </a:pPr>
            <a:r>
              <a:rPr lang="en-US" sz="2300" dirty="0">
                <a:latin typeface="Karla" pitchFamily="2" charset="0"/>
              </a:rPr>
              <a:t>Containers run container images, it bundles the application along with its runtime and dependencies</a:t>
            </a:r>
          </a:p>
          <a:p>
            <a:pPr marL="285750" indent="-285750">
              <a:spcBef>
                <a:spcPts val="600"/>
              </a:spcBef>
              <a:buFont typeface="Arial" panose="020B0604020202020204" pitchFamily="34" charset="0"/>
              <a:buChar char="•"/>
            </a:pPr>
            <a:r>
              <a:rPr lang="en-US" sz="2300" dirty="0">
                <a:latin typeface="Karla" pitchFamily="2" charset="0"/>
              </a:rPr>
              <a:t>Because they're so lightweight, you can have many containers running at once on your system.</a:t>
            </a:r>
          </a:p>
        </p:txBody>
      </p:sp>
      <p:grpSp>
        <p:nvGrpSpPr>
          <p:cNvPr id="39" name="Group 38">
            <a:extLst>
              <a:ext uri="{FF2B5EF4-FFF2-40B4-BE49-F238E27FC236}">
                <a16:creationId xmlns:a16="http://schemas.microsoft.com/office/drawing/2014/main" id="{C962B554-D90F-41CF-AA86-5807B2230933}"/>
              </a:ext>
            </a:extLst>
          </p:cNvPr>
          <p:cNvGrpSpPr/>
          <p:nvPr/>
        </p:nvGrpSpPr>
        <p:grpSpPr>
          <a:xfrm>
            <a:off x="8804233" y="1797379"/>
            <a:ext cx="2451655" cy="3783130"/>
            <a:chOff x="5564077" y="1598596"/>
            <a:chExt cx="2451655" cy="3783130"/>
          </a:xfrm>
        </p:grpSpPr>
        <p:grpSp>
          <p:nvGrpSpPr>
            <p:cNvPr id="28" name="Group 27">
              <a:extLst>
                <a:ext uri="{FF2B5EF4-FFF2-40B4-BE49-F238E27FC236}">
                  <a16:creationId xmlns:a16="http://schemas.microsoft.com/office/drawing/2014/main" id="{02B8C227-209A-42BE-B58E-8D22D7AC9189}"/>
                </a:ext>
              </a:extLst>
            </p:cNvPr>
            <p:cNvGrpSpPr/>
            <p:nvPr/>
          </p:nvGrpSpPr>
          <p:grpSpPr>
            <a:xfrm>
              <a:off x="5575682" y="2953630"/>
              <a:ext cx="2440050" cy="2428096"/>
              <a:chOff x="4382986" y="3207391"/>
              <a:chExt cx="2440050" cy="2428096"/>
            </a:xfrm>
          </p:grpSpPr>
          <p:grpSp>
            <p:nvGrpSpPr>
              <p:cNvPr id="8" name="Group 7">
                <a:extLst>
                  <a:ext uri="{FF2B5EF4-FFF2-40B4-BE49-F238E27FC236}">
                    <a16:creationId xmlns:a16="http://schemas.microsoft.com/office/drawing/2014/main" id="{33E60153-BFE4-4747-857D-98AEDBCE0F36}"/>
                  </a:ext>
                </a:extLst>
              </p:cNvPr>
              <p:cNvGrpSpPr/>
              <p:nvPr/>
            </p:nvGrpSpPr>
            <p:grpSpPr>
              <a:xfrm>
                <a:off x="4382986" y="4550955"/>
                <a:ext cx="2433217" cy="1084532"/>
                <a:chOff x="7877825" y="4752262"/>
                <a:chExt cx="2605370" cy="1161264"/>
              </a:xfrm>
            </p:grpSpPr>
            <p:sp>
              <p:nvSpPr>
                <p:cNvPr id="9" name="Rectangle 8">
                  <a:extLst>
                    <a:ext uri="{FF2B5EF4-FFF2-40B4-BE49-F238E27FC236}">
                      <a16:creationId xmlns:a16="http://schemas.microsoft.com/office/drawing/2014/main" id="{C8F8FCF6-1F86-46DA-BB3B-57D937C4D9D4}"/>
                    </a:ext>
                  </a:extLst>
                </p:cNvPr>
                <p:cNvSpPr/>
                <p:nvPr/>
              </p:nvSpPr>
              <p:spPr>
                <a:xfrm>
                  <a:off x="7877825" y="4752262"/>
                  <a:ext cx="2605370" cy="905587"/>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Kernel</a:t>
                  </a:r>
                </a:p>
              </p:txBody>
            </p:sp>
            <p:sp>
              <p:nvSpPr>
                <p:cNvPr id="12" name="Rectangle 11">
                  <a:extLst>
                    <a:ext uri="{FF2B5EF4-FFF2-40B4-BE49-F238E27FC236}">
                      <a16:creationId xmlns:a16="http://schemas.microsoft.com/office/drawing/2014/main" id="{35744C96-BEFE-4B8D-9A9A-520F44A30C3B}"/>
                    </a:ext>
                  </a:extLst>
                </p:cNvPr>
                <p:cNvSpPr/>
                <p:nvPr/>
              </p:nvSpPr>
              <p:spPr>
                <a:xfrm>
                  <a:off x="7877825" y="5767587"/>
                  <a:ext cx="2605370" cy="14593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Karla" pitchFamily="2" charset="0"/>
                    </a:rPr>
                    <a:t>Containers</a:t>
                  </a:r>
                </a:p>
              </p:txBody>
            </p:sp>
          </p:grpSp>
          <p:grpSp>
            <p:nvGrpSpPr>
              <p:cNvPr id="6" name="Group 5">
                <a:extLst>
                  <a:ext uri="{FF2B5EF4-FFF2-40B4-BE49-F238E27FC236}">
                    <a16:creationId xmlns:a16="http://schemas.microsoft.com/office/drawing/2014/main" id="{F090641F-94C4-4D80-A290-DF0A372B2F90}"/>
                  </a:ext>
                </a:extLst>
              </p:cNvPr>
              <p:cNvGrpSpPr/>
              <p:nvPr/>
            </p:nvGrpSpPr>
            <p:grpSpPr>
              <a:xfrm>
                <a:off x="5640279" y="3207391"/>
                <a:ext cx="1182757" cy="1285206"/>
                <a:chOff x="5640279" y="3207391"/>
                <a:chExt cx="1182757" cy="1285206"/>
              </a:xfrm>
            </p:grpSpPr>
            <p:sp>
              <p:nvSpPr>
                <p:cNvPr id="23" name="Rectangle 22">
                  <a:extLst>
                    <a:ext uri="{FF2B5EF4-FFF2-40B4-BE49-F238E27FC236}">
                      <a16:creationId xmlns:a16="http://schemas.microsoft.com/office/drawing/2014/main" id="{2C5DB343-1FC9-4462-83A0-FEDB98E1B912}"/>
                    </a:ext>
                  </a:extLst>
                </p:cNvPr>
                <p:cNvSpPr/>
                <p:nvPr/>
              </p:nvSpPr>
              <p:spPr>
                <a:xfrm>
                  <a:off x="5640279" y="3207391"/>
                  <a:ext cx="1182757" cy="1285206"/>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E28141E7-ABF9-4F12-9A9B-068785666475}"/>
                    </a:ext>
                  </a:extLst>
                </p:cNvPr>
                <p:cNvSpPr/>
                <p:nvPr/>
              </p:nvSpPr>
              <p:spPr>
                <a:xfrm>
                  <a:off x="5743719" y="3896018"/>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Libraries</a:t>
                  </a:r>
                </a:p>
              </p:txBody>
            </p:sp>
            <p:sp>
              <p:nvSpPr>
                <p:cNvPr id="27" name="Rectangle 26">
                  <a:extLst>
                    <a:ext uri="{FF2B5EF4-FFF2-40B4-BE49-F238E27FC236}">
                      <a16:creationId xmlns:a16="http://schemas.microsoft.com/office/drawing/2014/main" id="{C7411501-D0D5-4478-BDCB-A6E163DE1FE0}"/>
                    </a:ext>
                  </a:extLst>
                </p:cNvPr>
                <p:cNvSpPr/>
                <p:nvPr/>
              </p:nvSpPr>
              <p:spPr>
                <a:xfrm>
                  <a:off x="5735449" y="3329256"/>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a:t>
                  </a:r>
                </a:p>
              </p:txBody>
            </p:sp>
          </p:grpSp>
        </p:grpSp>
        <p:sp>
          <p:nvSpPr>
            <p:cNvPr id="30" name="Rectangle 29">
              <a:extLst>
                <a:ext uri="{FF2B5EF4-FFF2-40B4-BE49-F238E27FC236}">
                  <a16:creationId xmlns:a16="http://schemas.microsoft.com/office/drawing/2014/main" id="{91B15F44-9E2D-48BF-A18C-BFD51B9DF610}"/>
                </a:ext>
              </a:extLst>
            </p:cNvPr>
            <p:cNvSpPr/>
            <p:nvPr/>
          </p:nvSpPr>
          <p:spPr>
            <a:xfrm>
              <a:off x="5564077" y="2937066"/>
              <a:ext cx="1182757" cy="1285206"/>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01817419-5A1C-48C3-8E19-041876825A98}"/>
                </a:ext>
              </a:extLst>
            </p:cNvPr>
            <p:cNvSpPr/>
            <p:nvPr/>
          </p:nvSpPr>
          <p:spPr>
            <a:xfrm>
              <a:off x="5667517" y="3625693"/>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Libraries</a:t>
              </a:r>
            </a:p>
          </p:txBody>
        </p:sp>
        <p:sp>
          <p:nvSpPr>
            <p:cNvPr id="32" name="Rectangle 31">
              <a:extLst>
                <a:ext uri="{FF2B5EF4-FFF2-40B4-BE49-F238E27FC236}">
                  <a16:creationId xmlns:a16="http://schemas.microsoft.com/office/drawing/2014/main" id="{FC3A0CD0-EB7E-4AA8-B361-7F1ADABBC891}"/>
                </a:ext>
              </a:extLst>
            </p:cNvPr>
            <p:cNvSpPr/>
            <p:nvPr/>
          </p:nvSpPr>
          <p:spPr>
            <a:xfrm>
              <a:off x="5659247" y="3058931"/>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a:t>
              </a:r>
            </a:p>
          </p:txBody>
        </p:sp>
        <p:sp>
          <p:nvSpPr>
            <p:cNvPr id="33" name="Rectangle 32">
              <a:extLst>
                <a:ext uri="{FF2B5EF4-FFF2-40B4-BE49-F238E27FC236}">
                  <a16:creationId xmlns:a16="http://schemas.microsoft.com/office/drawing/2014/main" id="{F794D1DF-5DC4-4E3E-B2D0-3935574A6115}"/>
                </a:ext>
              </a:extLst>
            </p:cNvPr>
            <p:cNvSpPr/>
            <p:nvPr/>
          </p:nvSpPr>
          <p:spPr>
            <a:xfrm>
              <a:off x="5577331" y="1608536"/>
              <a:ext cx="1182757" cy="1285206"/>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3576B3-B269-4ACC-8ECD-8304CB2556C2}"/>
                </a:ext>
              </a:extLst>
            </p:cNvPr>
            <p:cNvSpPr/>
            <p:nvPr/>
          </p:nvSpPr>
          <p:spPr>
            <a:xfrm>
              <a:off x="5680771" y="2297163"/>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Libraries</a:t>
              </a:r>
            </a:p>
          </p:txBody>
        </p:sp>
        <p:sp>
          <p:nvSpPr>
            <p:cNvPr id="35" name="Rectangle 34">
              <a:extLst>
                <a:ext uri="{FF2B5EF4-FFF2-40B4-BE49-F238E27FC236}">
                  <a16:creationId xmlns:a16="http://schemas.microsoft.com/office/drawing/2014/main" id="{1822AC4D-53F7-4AF7-B638-78D26558DCBE}"/>
                </a:ext>
              </a:extLst>
            </p:cNvPr>
            <p:cNvSpPr/>
            <p:nvPr/>
          </p:nvSpPr>
          <p:spPr>
            <a:xfrm>
              <a:off x="5672501" y="1730401"/>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a:t>
              </a:r>
            </a:p>
          </p:txBody>
        </p:sp>
        <p:sp>
          <p:nvSpPr>
            <p:cNvPr id="36" name="Rectangle 35">
              <a:extLst>
                <a:ext uri="{FF2B5EF4-FFF2-40B4-BE49-F238E27FC236}">
                  <a16:creationId xmlns:a16="http://schemas.microsoft.com/office/drawing/2014/main" id="{F8E8CEDD-21FB-4699-96E5-9D81A3FB6A07}"/>
                </a:ext>
              </a:extLst>
            </p:cNvPr>
            <p:cNvSpPr/>
            <p:nvPr/>
          </p:nvSpPr>
          <p:spPr>
            <a:xfrm>
              <a:off x="6829662" y="1598596"/>
              <a:ext cx="1182757" cy="1285206"/>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91F116DD-CF7E-4495-A479-9F08965E0096}"/>
                </a:ext>
              </a:extLst>
            </p:cNvPr>
            <p:cNvSpPr/>
            <p:nvPr/>
          </p:nvSpPr>
          <p:spPr>
            <a:xfrm>
              <a:off x="6933102" y="2287223"/>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Libraries</a:t>
              </a:r>
            </a:p>
          </p:txBody>
        </p:sp>
        <p:sp>
          <p:nvSpPr>
            <p:cNvPr id="38" name="Rectangle 37">
              <a:extLst>
                <a:ext uri="{FF2B5EF4-FFF2-40B4-BE49-F238E27FC236}">
                  <a16:creationId xmlns:a16="http://schemas.microsoft.com/office/drawing/2014/main" id="{FD12AFA7-CA0A-43A7-866E-4AD62255A0A7}"/>
                </a:ext>
              </a:extLst>
            </p:cNvPr>
            <p:cNvSpPr/>
            <p:nvPr/>
          </p:nvSpPr>
          <p:spPr>
            <a:xfrm>
              <a:off x="6924832" y="1720461"/>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a:t>
              </a:r>
            </a:p>
          </p:txBody>
        </p:sp>
      </p:grpSp>
    </p:spTree>
    <p:extLst>
      <p:ext uri="{BB962C8B-B14F-4D97-AF65-F5344CB8AC3E}">
        <p14:creationId xmlns:p14="http://schemas.microsoft.com/office/powerpoint/2010/main" val="2710240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Why containers recap?</a:t>
            </a:r>
          </a:p>
        </p:txBody>
      </p:sp>
      <p:sp>
        <p:nvSpPr>
          <p:cNvPr id="7" name="Rectangle 6">
            <a:extLst>
              <a:ext uri="{FF2B5EF4-FFF2-40B4-BE49-F238E27FC236}">
                <a16:creationId xmlns:a16="http://schemas.microsoft.com/office/drawing/2014/main" id="{24BBB258-612A-4802-BC2E-D8B75AB4AC10}"/>
              </a:ext>
            </a:extLst>
          </p:cNvPr>
          <p:cNvSpPr/>
          <p:nvPr/>
        </p:nvSpPr>
        <p:spPr>
          <a:xfrm>
            <a:off x="1008561" y="1154246"/>
            <a:ext cx="10039350" cy="6463308"/>
          </a:xfrm>
          <a:prstGeom prst="rect">
            <a:avLst/>
          </a:prstGeom>
        </p:spPr>
        <p:txBody>
          <a:bodyPr wrap="square">
            <a:spAutoFit/>
          </a:bodyPr>
          <a:lstStyle/>
          <a:p>
            <a:pPr marL="285750" indent="-285750">
              <a:spcBef>
                <a:spcPts val="600"/>
              </a:spcBef>
              <a:buFont typeface="Arial" panose="020B0604020202020204" pitchFamily="34" charset="0"/>
              <a:buChar char="•"/>
            </a:pPr>
            <a:r>
              <a:rPr lang="en-US" sz="2300" dirty="0">
                <a:latin typeface="Karla" pitchFamily="2" charset="0"/>
              </a:rPr>
              <a:t>Their startup time is on the order of seconds (vs. minutes for Virtual Machines).</a:t>
            </a:r>
          </a:p>
          <a:p>
            <a:pPr marL="285750" indent="-285750">
              <a:spcBef>
                <a:spcPts val="600"/>
              </a:spcBef>
              <a:buFont typeface="Arial" panose="020B0604020202020204" pitchFamily="34" charset="0"/>
              <a:buChar char="•"/>
            </a:pPr>
            <a:r>
              <a:rPr lang="en-US" sz="2300" dirty="0">
                <a:latin typeface="Karla" pitchFamily="2" charset="0"/>
              </a:rPr>
              <a:t>They provide pseudo-isolation. This means they're still pretty secure, but not as secure at a Virtual Machines.</a:t>
            </a:r>
          </a:p>
          <a:p>
            <a:pPr marL="285750" indent="-285750">
              <a:spcBef>
                <a:spcPts val="600"/>
              </a:spcBef>
              <a:buFont typeface="Arial" panose="020B0604020202020204" pitchFamily="34" charset="0"/>
              <a:buChar char="•"/>
            </a:pPr>
            <a:r>
              <a:rPr lang="en-US" sz="2300" dirty="0">
                <a:latin typeface="Karla" pitchFamily="2" charset="0"/>
              </a:rPr>
              <a:t>A container is deployed from the container image offering an isolated executable environment for the application.</a:t>
            </a:r>
          </a:p>
          <a:p>
            <a:pPr marL="285750" indent="-285750">
              <a:spcBef>
                <a:spcPts val="600"/>
              </a:spcBef>
              <a:buFont typeface="Arial" panose="020B0604020202020204" pitchFamily="34" charset="0"/>
              <a:buChar char="•"/>
            </a:pPr>
            <a:r>
              <a:rPr lang="en-US" sz="2300" dirty="0">
                <a:latin typeface="Karla" pitchFamily="2" charset="0"/>
              </a:rPr>
              <a:t>Containers can be deployed from a specific image on many platforms, such as workstations, Virtual Machines, public cloud, etc.</a:t>
            </a:r>
          </a:p>
          <a:p>
            <a:pPr marL="285750" indent="-285750">
              <a:spcBef>
                <a:spcPts val="600"/>
              </a:spcBef>
              <a:buFont typeface="Arial" panose="020B0604020202020204" pitchFamily="34" charset="0"/>
              <a:buChar char="•"/>
            </a:pPr>
            <a:r>
              <a:rPr lang="en-US" sz="2300" dirty="0">
                <a:latin typeface="Karla" pitchFamily="2" charset="0"/>
              </a:rPr>
              <a:t>Containers are extremely popular, and their popularity is growing.</a:t>
            </a:r>
          </a:p>
          <a:p>
            <a:pPr marL="285750" indent="-285750">
              <a:spcBef>
                <a:spcPts val="600"/>
              </a:spcBef>
              <a:buFont typeface="Arial" panose="020B0604020202020204" pitchFamily="34" charset="0"/>
              <a:buChar char="•"/>
            </a:pPr>
            <a:r>
              <a:rPr lang="en-US" sz="2300" dirty="0">
                <a:latin typeface="Karla" pitchFamily="2" charset="0"/>
              </a:rPr>
              <a:t>One of the first widely used containers was provided by Docker. </a:t>
            </a:r>
          </a:p>
          <a:p>
            <a:pPr marL="285750" indent="-285750">
              <a:spcBef>
                <a:spcPts val="600"/>
              </a:spcBef>
              <a:buFont typeface="Arial" panose="020B0604020202020204" pitchFamily="34" charset="0"/>
              <a:buChar char="•"/>
            </a:pPr>
            <a:r>
              <a:rPr lang="en-US" sz="2300" dirty="0">
                <a:latin typeface="Karla" pitchFamily="2" charset="0"/>
              </a:rPr>
              <a:t>Docker containers can be used to run websites and web applications.</a:t>
            </a:r>
          </a:p>
          <a:p>
            <a:pPr marL="285750" indent="-285750">
              <a:spcBef>
                <a:spcPts val="600"/>
              </a:spcBef>
              <a:buFont typeface="Arial" panose="020B0604020202020204" pitchFamily="34" charset="0"/>
              <a:buChar char="•"/>
            </a:pPr>
            <a:r>
              <a:rPr lang="en-US" sz="2300" dirty="0">
                <a:latin typeface="Karla" pitchFamily="2" charset="0"/>
              </a:rPr>
              <a:t>Multiple containers can be managed by a service called Kubernetes (see next lecture)</a:t>
            </a:r>
          </a:p>
          <a:p>
            <a:pPr marL="285750" indent="-285750">
              <a:buFont typeface="Arial" panose="020B0604020202020204" pitchFamily="34" charset="0"/>
              <a:buChar char="•"/>
            </a:pPr>
            <a:endParaRPr lang="en-US" sz="2000" dirty="0">
              <a:latin typeface="Karla" pitchFamily="2" charset="0"/>
            </a:endParaRPr>
          </a:p>
          <a:p>
            <a:pPr marL="342900" indent="-342900">
              <a:buFont typeface="Arial" panose="020B0604020202020204" pitchFamily="34" charset="0"/>
              <a:buChar char="•"/>
            </a:pPr>
            <a:endParaRPr lang="en-US" sz="2000" dirty="0">
              <a:latin typeface="Karla" pitchFamily="2" charset="0"/>
            </a:endParaRPr>
          </a:p>
          <a:p>
            <a:pPr marL="342900" indent="-342900">
              <a:buFont typeface="Arial" panose="020B0604020202020204" pitchFamily="34" charset="0"/>
              <a:buChar char="•"/>
            </a:pPr>
            <a:endParaRPr lang="en-US" sz="2000" dirty="0">
              <a:latin typeface="Karla" pitchFamily="2" charset="0"/>
            </a:endParaRPr>
          </a:p>
          <a:p>
            <a:endParaRPr lang="en-US" sz="2000" dirty="0">
              <a:latin typeface="Karla" pitchFamily="2" charset="0"/>
            </a:endParaRPr>
          </a:p>
        </p:txBody>
      </p:sp>
    </p:spTree>
    <p:extLst>
      <p:ext uri="{BB962C8B-B14F-4D97-AF65-F5344CB8AC3E}">
        <p14:creationId xmlns:p14="http://schemas.microsoft.com/office/powerpoint/2010/main" val="2215697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5EAB67-A55F-4E72-82DA-6ECE5A6F49EF}"/>
              </a:ext>
            </a:extLst>
          </p:cNvPr>
          <p:cNvSpPr>
            <a:spLocks noGrp="1"/>
          </p:cNvSpPr>
          <p:nvPr>
            <p:ph type="title"/>
          </p:nvPr>
        </p:nvSpPr>
        <p:spPr/>
        <p:txBody>
          <a:bodyPr/>
          <a:lstStyle/>
          <a:p>
            <a:br>
              <a:rPr lang="en-US" dirty="0"/>
            </a:br>
            <a:br>
              <a:rPr lang="en-US" dirty="0"/>
            </a:br>
            <a:br>
              <a:rPr lang="en-US" dirty="0"/>
            </a:br>
            <a:br>
              <a:rPr lang="en-US" dirty="0"/>
            </a:br>
            <a:br>
              <a:rPr lang="en-US" dirty="0"/>
            </a:br>
            <a:endParaRPr lang="en-US" dirty="0"/>
          </a:p>
        </p:txBody>
      </p:sp>
      <p:sp>
        <p:nvSpPr>
          <p:cNvPr id="3" name="Text Placeholder 2">
            <a:extLst>
              <a:ext uri="{FF2B5EF4-FFF2-40B4-BE49-F238E27FC236}">
                <a16:creationId xmlns:a16="http://schemas.microsoft.com/office/drawing/2014/main" id="{C7652C82-BE66-4418-8AD5-980274E47728}"/>
              </a:ext>
            </a:extLst>
          </p:cNvPr>
          <p:cNvSpPr>
            <a:spLocks noGrp="1"/>
          </p:cNvSpPr>
          <p:nvPr>
            <p:ph idx="1"/>
          </p:nvPr>
        </p:nvSpPr>
        <p:spPr>
          <a:xfrm>
            <a:off x="1491840" y="281554"/>
            <a:ext cx="9849226" cy="2111143"/>
          </a:xfrm>
        </p:spPr>
        <p:txBody>
          <a:bodyPr>
            <a:noAutofit/>
          </a:bodyPr>
          <a:lstStyle/>
          <a:p>
            <a:pPr algn="ctr">
              <a:spcAft>
                <a:spcPts val="1800"/>
              </a:spcAft>
            </a:pPr>
            <a:r>
              <a:rPr lang="en-US" sz="4000" b="1" dirty="0"/>
              <a:t>The Docker Engine Architecture </a:t>
            </a:r>
            <a:endParaRPr lang="en-US" sz="3800" b="1" dirty="0"/>
          </a:p>
        </p:txBody>
      </p:sp>
      <p:pic>
        <p:nvPicPr>
          <p:cNvPr id="2" name="Picture 1">
            <a:extLst>
              <a:ext uri="{FF2B5EF4-FFF2-40B4-BE49-F238E27FC236}">
                <a16:creationId xmlns:a16="http://schemas.microsoft.com/office/drawing/2014/main" id="{63E6B8F0-4773-4213-B474-27588B905FA9}"/>
              </a:ext>
            </a:extLst>
          </p:cNvPr>
          <p:cNvPicPr>
            <a:picLocks noChangeAspect="1"/>
          </p:cNvPicPr>
          <p:nvPr/>
        </p:nvPicPr>
        <p:blipFill rotWithShape="1">
          <a:blip r:embed="rId3"/>
          <a:srcRect t="20657"/>
          <a:stretch/>
        </p:blipFill>
        <p:spPr>
          <a:xfrm>
            <a:off x="1344095" y="1156799"/>
            <a:ext cx="9849226" cy="5082929"/>
          </a:xfrm>
          <a:prstGeom prst="rect">
            <a:avLst/>
          </a:prstGeom>
        </p:spPr>
      </p:pic>
      <p:sp>
        <p:nvSpPr>
          <p:cNvPr id="5" name="Rectangle 4">
            <a:extLst>
              <a:ext uri="{FF2B5EF4-FFF2-40B4-BE49-F238E27FC236}">
                <a16:creationId xmlns:a16="http://schemas.microsoft.com/office/drawing/2014/main" id="{44F3DA0E-014A-442B-BD27-A982E93A8EFE}"/>
              </a:ext>
            </a:extLst>
          </p:cNvPr>
          <p:cNvSpPr/>
          <p:nvPr/>
        </p:nvSpPr>
        <p:spPr>
          <a:xfrm>
            <a:off x="1549281" y="6389758"/>
            <a:ext cx="9049018" cy="276999"/>
          </a:xfrm>
          <a:prstGeom prst="rect">
            <a:avLst/>
          </a:prstGeom>
        </p:spPr>
        <p:txBody>
          <a:bodyPr wrap="square">
            <a:spAutoFit/>
          </a:bodyPr>
          <a:lstStyle/>
          <a:p>
            <a:r>
              <a:rPr lang="en-US" sz="1200" u="sng" dirty="0">
                <a:solidFill>
                  <a:prstClr val="black"/>
                </a:solidFill>
                <a:latin typeface="Lucida Console" panose="020B0609040504020204" pitchFamily="49" charset="0"/>
                <a:hlinkClick r:id="rId4">
                  <a:extLst>
                    <a:ext uri="{A12FA001-AC4F-418D-AE19-62706E023703}">
                      <ahyp:hlinkClr xmlns:ahyp="http://schemas.microsoft.com/office/drawing/2018/hyperlinkcolor" val="tx"/>
                    </a:ext>
                  </a:extLst>
                </a:hlinkClick>
              </a:rPr>
              <a:t>https://nickjanetakis.com/blog/understanding-how-the-docker-daemon-and-docker-cli-work-together</a:t>
            </a:r>
            <a:endParaRPr lang="en-US" sz="1200" u="sng" dirty="0">
              <a:solidFill>
                <a:prstClr val="black"/>
              </a:solidFill>
              <a:latin typeface="Lucida Console" panose="020B0609040504020204" pitchFamily="49" charset="0"/>
            </a:endParaRPr>
          </a:p>
        </p:txBody>
      </p:sp>
      <p:sp>
        <p:nvSpPr>
          <p:cNvPr id="6" name="Rectangle 5">
            <a:extLst>
              <a:ext uri="{FF2B5EF4-FFF2-40B4-BE49-F238E27FC236}">
                <a16:creationId xmlns:a16="http://schemas.microsoft.com/office/drawing/2014/main" id="{DB0D635A-1447-4E73-81A8-4445C2B5294C}"/>
              </a:ext>
            </a:extLst>
          </p:cNvPr>
          <p:cNvSpPr/>
          <p:nvPr/>
        </p:nvSpPr>
        <p:spPr>
          <a:xfrm>
            <a:off x="1549281" y="3694372"/>
            <a:ext cx="2539834" cy="1200329"/>
          </a:xfrm>
          <a:prstGeom prst="rect">
            <a:avLst/>
          </a:prstGeom>
        </p:spPr>
        <p:txBody>
          <a:bodyPr wrap="square">
            <a:spAutoFit/>
          </a:bodyPr>
          <a:lstStyle/>
          <a:p>
            <a:r>
              <a:rPr lang="en-US" dirty="0">
                <a:solidFill>
                  <a:srgbClr val="3A4044"/>
                </a:solidFill>
                <a:latin typeface="Karla" pitchFamily="2" charset="0"/>
              </a:rPr>
              <a:t>The</a:t>
            </a:r>
            <a:r>
              <a:rPr lang="en-US" b="1" dirty="0">
                <a:solidFill>
                  <a:srgbClr val="3A4044"/>
                </a:solidFill>
                <a:latin typeface="Karla" pitchFamily="2" charset="0"/>
              </a:rPr>
              <a:t> client</a:t>
            </a:r>
            <a:r>
              <a:rPr lang="en-US" dirty="0">
                <a:solidFill>
                  <a:srgbClr val="3A4044"/>
                </a:solidFill>
                <a:latin typeface="Karla" pitchFamily="2" charset="0"/>
              </a:rPr>
              <a:t> allows to run various Docker commands (installed in any OS).</a:t>
            </a:r>
            <a:endParaRPr lang="en-US" dirty="0">
              <a:latin typeface="Karla" pitchFamily="2" charset="0"/>
            </a:endParaRPr>
          </a:p>
        </p:txBody>
      </p:sp>
      <p:sp>
        <p:nvSpPr>
          <p:cNvPr id="8" name="Rectangle 7">
            <a:extLst>
              <a:ext uri="{FF2B5EF4-FFF2-40B4-BE49-F238E27FC236}">
                <a16:creationId xmlns:a16="http://schemas.microsoft.com/office/drawing/2014/main" id="{C053DC36-B940-493E-8DE3-6D58F2768C66}"/>
              </a:ext>
            </a:extLst>
          </p:cNvPr>
          <p:cNvSpPr/>
          <p:nvPr/>
        </p:nvSpPr>
        <p:spPr>
          <a:xfrm>
            <a:off x="1569828" y="5239536"/>
            <a:ext cx="2344625" cy="923330"/>
          </a:xfrm>
          <a:prstGeom prst="rect">
            <a:avLst/>
          </a:prstGeom>
        </p:spPr>
        <p:txBody>
          <a:bodyPr wrap="square">
            <a:spAutoFit/>
          </a:bodyPr>
          <a:lstStyle/>
          <a:p>
            <a:r>
              <a:rPr lang="en-US" dirty="0">
                <a:solidFill>
                  <a:srgbClr val="3A4044"/>
                </a:solidFill>
                <a:latin typeface="Karla" pitchFamily="2" charset="0"/>
              </a:rPr>
              <a:t>The</a:t>
            </a:r>
            <a:r>
              <a:rPr lang="en-US" b="1" dirty="0">
                <a:solidFill>
                  <a:srgbClr val="3A4044"/>
                </a:solidFill>
                <a:latin typeface="Karla" pitchFamily="2" charset="0"/>
              </a:rPr>
              <a:t> docker host</a:t>
            </a:r>
            <a:r>
              <a:rPr lang="en-US" dirty="0">
                <a:solidFill>
                  <a:srgbClr val="3A4044"/>
                </a:solidFill>
                <a:latin typeface="Karla" pitchFamily="2" charset="0"/>
              </a:rPr>
              <a:t> is the server running the Docker daemon. </a:t>
            </a:r>
          </a:p>
        </p:txBody>
      </p:sp>
      <p:sp>
        <p:nvSpPr>
          <p:cNvPr id="11" name="Rectangle 10">
            <a:extLst>
              <a:ext uri="{FF2B5EF4-FFF2-40B4-BE49-F238E27FC236}">
                <a16:creationId xmlns:a16="http://schemas.microsoft.com/office/drawing/2014/main" id="{A2CF14F1-FE9E-4BAF-8D0F-08FB2AB7711E}"/>
              </a:ext>
            </a:extLst>
          </p:cNvPr>
          <p:cNvSpPr/>
          <p:nvPr/>
        </p:nvSpPr>
        <p:spPr>
          <a:xfrm>
            <a:off x="8453529" y="3721742"/>
            <a:ext cx="2394376" cy="923330"/>
          </a:xfrm>
          <a:prstGeom prst="rect">
            <a:avLst/>
          </a:prstGeom>
        </p:spPr>
        <p:txBody>
          <a:bodyPr wrap="square">
            <a:spAutoFit/>
          </a:bodyPr>
          <a:lstStyle/>
          <a:p>
            <a:r>
              <a:rPr lang="en-US" dirty="0">
                <a:solidFill>
                  <a:srgbClr val="3A4044"/>
                </a:solidFill>
                <a:latin typeface="Karla" pitchFamily="2" charset="0"/>
              </a:rPr>
              <a:t>The</a:t>
            </a:r>
            <a:r>
              <a:rPr lang="en-US" b="1" dirty="0">
                <a:solidFill>
                  <a:srgbClr val="3A4044"/>
                </a:solidFill>
                <a:latin typeface="Karla" pitchFamily="2" charset="0"/>
              </a:rPr>
              <a:t> registry </a:t>
            </a:r>
            <a:r>
              <a:rPr lang="en-US" dirty="0">
                <a:solidFill>
                  <a:srgbClr val="3A4044"/>
                </a:solidFill>
                <a:latin typeface="Karla" pitchFamily="2" charset="0"/>
              </a:rPr>
              <a:t>is</a:t>
            </a:r>
            <a:r>
              <a:rPr lang="en-US" b="1" dirty="0">
                <a:solidFill>
                  <a:srgbClr val="3A4044"/>
                </a:solidFill>
                <a:latin typeface="Karla" pitchFamily="2" charset="0"/>
              </a:rPr>
              <a:t> </a:t>
            </a:r>
            <a:r>
              <a:rPr lang="en-US" dirty="0">
                <a:solidFill>
                  <a:srgbClr val="3A4044"/>
                </a:solidFill>
                <a:latin typeface="Open Sans"/>
              </a:rPr>
              <a:t>place to find and download Docker images.</a:t>
            </a:r>
          </a:p>
        </p:txBody>
      </p:sp>
    </p:spTree>
    <p:extLst>
      <p:ext uri="{BB962C8B-B14F-4D97-AF65-F5344CB8AC3E}">
        <p14:creationId xmlns:p14="http://schemas.microsoft.com/office/powerpoint/2010/main" val="33697603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5EAB67-A55F-4E72-82DA-6ECE5A6F49EF}"/>
              </a:ext>
            </a:extLst>
          </p:cNvPr>
          <p:cNvSpPr>
            <a:spLocks noGrp="1"/>
          </p:cNvSpPr>
          <p:nvPr>
            <p:ph type="title"/>
          </p:nvPr>
        </p:nvSpPr>
        <p:spPr/>
        <p:txBody>
          <a:bodyPr/>
          <a:lstStyle/>
          <a:p>
            <a:br>
              <a:rPr lang="en-US" dirty="0"/>
            </a:br>
            <a:br>
              <a:rPr lang="en-US" dirty="0"/>
            </a:br>
            <a:br>
              <a:rPr lang="en-US" dirty="0"/>
            </a:br>
            <a:br>
              <a:rPr lang="en-US" dirty="0"/>
            </a:br>
            <a:br>
              <a:rPr lang="en-US" dirty="0"/>
            </a:br>
            <a:endParaRPr lang="en-US" dirty="0"/>
          </a:p>
        </p:txBody>
      </p:sp>
      <p:sp>
        <p:nvSpPr>
          <p:cNvPr id="3" name="Text Placeholder 2">
            <a:extLst>
              <a:ext uri="{FF2B5EF4-FFF2-40B4-BE49-F238E27FC236}">
                <a16:creationId xmlns:a16="http://schemas.microsoft.com/office/drawing/2014/main" id="{C7652C82-BE66-4418-8AD5-980274E47728}"/>
              </a:ext>
            </a:extLst>
          </p:cNvPr>
          <p:cNvSpPr>
            <a:spLocks noGrp="1"/>
          </p:cNvSpPr>
          <p:nvPr>
            <p:ph idx="1"/>
          </p:nvPr>
        </p:nvSpPr>
        <p:spPr>
          <a:xfrm>
            <a:off x="1491840" y="281554"/>
            <a:ext cx="9849226" cy="2111143"/>
          </a:xfrm>
        </p:spPr>
        <p:txBody>
          <a:bodyPr>
            <a:noAutofit/>
          </a:bodyPr>
          <a:lstStyle/>
          <a:p>
            <a:pPr algn="ctr">
              <a:spcAft>
                <a:spcPts val="1800"/>
              </a:spcAft>
            </a:pPr>
            <a:r>
              <a:rPr lang="en-US" sz="4000" b="1" dirty="0"/>
              <a:t>Some Docker Vocabulary</a:t>
            </a:r>
            <a:endParaRPr lang="en-US" sz="3800" b="1" dirty="0"/>
          </a:p>
        </p:txBody>
      </p:sp>
      <p:sp>
        <p:nvSpPr>
          <p:cNvPr id="9" name="Rectangle 8">
            <a:extLst>
              <a:ext uri="{FF2B5EF4-FFF2-40B4-BE49-F238E27FC236}">
                <a16:creationId xmlns:a16="http://schemas.microsoft.com/office/drawing/2014/main" id="{C9C535F6-CAD3-42B0-98AC-2DC320F92A2E}"/>
              </a:ext>
            </a:extLst>
          </p:cNvPr>
          <p:cNvSpPr/>
          <p:nvPr/>
        </p:nvSpPr>
        <p:spPr>
          <a:xfrm>
            <a:off x="1512720" y="2206951"/>
            <a:ext cx="8636709" cy="4401205"/>
          </a:xfrm>
          <a:prstGeom prst="rect">
            <a:avLst/>
          </a:prstGeom>
        </p:spPr>
        <p:txBody>
          <a:bodyPr wrap="square">
            <a:spAutoFit/>
          </a:bodyPr>
          <a:lstStyle/>
          <a:p>
            <a:r>
              <a:rPr lang="en-US" sz="2000" b="1" dirty="0">
                <a:latin typeface="Karla" pitchFamily="2" charset="0"/>
              </a:rPr>
              <a:t>Docker Image</a:t>
            </a:r>
          </a:p>
          <a:p>
            <a:r>
              <a:rPr lang="en-US" sz="2000" dirty="0">
                <a:latin typeface="Karla" pitchFamily="2" charset="0"/>
              </a:rPr>
              <a:t>The basis of a Docker container. Represent a full application</a:t>
            </a:r>
          </a:p>
          <a:p>
            <a:endParaRPr lang="en-US" sz="2000" b="1" dirty="0">
              <a:latin typeface="Karla" pitchFamily="2" charset="0"/>
            </a:endParaRPr>
          </a:p>
          <a:p>
            <a:r>
              <a:rPr lang="en-US" sz="2000" b="1" dirty="0">
                <a:latin typeface="Karla" pitchFamily="2" charset="0"/>
              </a:rPr>
              <a:t>Docker Container</a:t>
            </a:r>
          </a:p>
          <a:p>
            <a:r>
              <a:rPr lang="en-US" sz="2000" dirty="0">
                <a:latin typeface="Karla" pitchFamily="2" charset="0"/>
              </a:rPr>
              <a:t>The standard unit in which the application service resides and executes</a:t>
            </a:r>
          </a:p>
          <a:p>
            <a:endParaRPr lang="en-US" sz="2000" b="1" dirty="0">
              <a:latin typeface="Karla" pitchFamily="2" charset="0"/>
            </a:endParaRPr>
          </a:p>
          <a:p>
            <a:r>
              <a:rPr lang="en-US" sz="2000" b="1" dirty="0">
                <a:latin typeface="Karla" pitchFamily="2" charset="0"/>
              </a:rPr>
              <a:t>Docker Engine</a:t>
            </a:r>
          </a:p>
          <a:p>
            <a:r>
              <a:rPr lang="en-US" sz="2000" dirty="0">
                <a:latin typeface="Karla" pitchFamily="2" charset="0"/>
              </a:rPr>
              <a:t>Creates, ships and runs Docker containers deployable on a physical or virtual, host locally, in a datacenter or cloud service provider</a:t>
            </a:r>
          </a:p>
          <a:p>
            <a:endParaRPr lang="en-US" sz="2000" b="1" dirty="0">
              <a:latin typeface="Karla" pitchFamily="2" charset="0"/>
            </a:endParaRPr>
          </a:p>
          <a:p>
            <a:r>
              <a:rPr lang="en-US" sz="2000" b="1" dirty="0">
                <a:latin typeface="Karla" pitchFamily="2" charset="0"/>
              </a:rPr>
              <a:t>Registry Service (Docker Hub or Docker Trusted Registry)</a:t>
            </a:r>
          </a:p>
          <a:p>
            <a:r>
              <a:rPr lang="en-US" sz="2000" dirty="0">
                <a:latin typeface="Karla" pitchFamily="2" charset="0"/>
              </a:rPr>
              <a:t>Cloud or server-based storage and distribution service for your images</a:t>
            </a:r>
          </a:p>
          <a:p>
            <a:pPr marL="342900" indent="-342900">
              <a:buFont typeface="Arial" panose="020B0604020202020204" pitchFamily="34" charset="0"/>
              <a:buChar char="•"/>
            </a:pPr>
            <a:endParaRPr lang="en-US" sz="2000" dirty="0">
              <a:latin typeface="Karla" pitchFamily="2" charset="0"/>
            </a:endParaRPr>
          </a:p>
          <a:p>
            <a:pPr marL="342900" indent="-342900">
              <a:buFont typeface="Arial" panose="020B0604020202020204" pitchFamily="34" charset="0"/>
              <a:buChar char="•"/>
            </a:pPr>
            <a:endParaRPr lang="en-US" sz="2000" dirty="0">
              <a:latin typeface="Karla" pitchFamily="2" charset="0"/>
            </a:endParaRPr>
          </a:p>
        </p:txBody>
      </p:sp>
      <p:sp>
        <p:nvSpPr>
          <p:cNvPr id="11" name="Rectangle 10">
            <a:extLst>
              <a:ext uri="{FF2B5EF4-FFF2-40B4-BE49-F238E27FC236}">
                <a16:creationId xmlns:a16="http://schemas.microsoft.com/office/drawing/2014/main" id="{A2CF14F1-FE9E-4BAF-8D0F-08FB2AB7711E}"/>
              </a:ext>
            </a:extLst>
          </p:cNvPr>
          <p:cNvSpPr/>
          <p:nvPr/>
        </p:nvSpPr>
        <p:spPr>
          <a:xfrm>
            <a:off x="10149429" y="3186832"/>
            <a:ext cx="1933644" cy="892552"/>
          </a:xfrm>
          <a:prstGeom prst="rect">
            <a:avLst/>
          </a:prstGeom>
          <a:solidFill>
            <a:schemeClr val="bg1">
              <a:lumMod val="85000"/>
            </a:schemeClr>
          </a:solidFill>
        </p:spPr>
        <p:txBody>
          <a:bodyPr wrap="square">
            <a:spAutoFit/>
          </a:bodyPr>
          <a:lstStyle/>
          <a:p>
            <a:pPr algn="ctr"/>
            <a:r>
              <a:rPr lang="en-US" sz="2000" b="1" dirty="0">
                <a:solidFill>
                  <a:srgbClr val="3A4044"/>
                </a:solidFill>
                <a:latin typeface="Karla" pitchFamily="2" charset="0"/>
              </a:rPr>
              <a:t>Containers</a:t>
            </a:r>
            <a:endParaRPr lang="en-US" b="1" dirty="0">
              <a:solidFill>
                <a:srgbClr val="3A4044"/>
              </a:solidFill>
              <a:latin typeface="Karla" pitchFamily="2" charset="0"/>
            </a:endParaRPr>
          </a:p>
          <a:p>
            <a:pPr algn="ctr"/>
            <a:r>
              <a:rPr lang="en-US" sz="1600" dirty="0">
                <a:solidFill>
                  <a:srgbClr val="3A4044"/>
                </a:solidFill>
                <a:latin typeface="Karla" pitchFamily="2" charset="0"/>
              </a:rPr>
              <a:t>How you </a:t>
            </a:r>
            <a:r>
              <a:rPr lang="en-US" sz="1600" b="1" dirty="0">
                <a:solidFill>
                  <a:srgbClr val="3A4044"/>
                </a:solidFill>
                <a:latin typeface="Karla" pitchFamily="2" charset="0"/>
              </a:rPr>
              <a:t>run </a:t>
            </a:r>
            <a:r>
              <a:rPr lang="en-US" sz="1600" dirty="0">
                <a:solidFill>
                  <a:srgbClr val="3A4044"/>
                </a:solidFill>
                <a:latin typeface="Karla" pitchFamily="2" charset="0"/>
              </a:rPr>
              <a:t>your application</a:t>
            </a:r>
            <a:endParaRPr lang="en-US" sz="1600" dirty="0">
              <a:solidFill>
                <a:srgbClr val="3A4044"/>
              </a:solidFill>
              <a:latin typeface="Open Sans"/>
            </a:endParaRPr>
          </a:p>
        </p:txBody>
      </p:sp>
      <p:sp>
        <p:nvSpPr>
          <p:cNvPr id="18" name="Rectangle 17">
            <a:extLst>
              <a:ext uri="{FF2B5EF4-FFF2-40B4-BE49-F238E27FC236}">
                <a16:creationId xmlns:a16="http://schemas.microsoft.com/office/drawing/2014/main" id="{8AD5C778-A190-4573-9F21-C2670F7AF68A}"/>
              </a:ext>
            </a:extLst>
          </p:cNvPr>
          <p:cNvSpPr/>
          <p:nvPr/>
        </p:nvSpPr>
        <p:spPr>
          <a:xfrm>
            <a:off x="10149429" y="2164786"/>
            <a:ext cx="1933644" cy="892552"/>
          </a:xfrm>
          <a:prstGeom prst="rect">
            <a:avLst/>
          </a:prstGeom>
          <a:solidFill>
            <a:schemeClr val="bg1">
              <a:lumMod val="85000"/>
            </a:schemeClr>
          </a:solidFill>
        </p:spPr>
        <p:txBody>
          <a:bodyPr wrap="square">
            <a:spAutoFit/>
          </a:bodyPr>
          <a:lstStyle/>
          <a:p>
            <a:pPr algn="ctr"/>
            <a:r>
              <a:rPr lang="en-US" sz="2000" b="1" dirty="0">
                <a:solidFill>
                  <a:srgbClr val="3A4044"/>
                </a:solidFill>
                <a:latin typeface="Karla" pitchFamily="2" charset="0"/>
              </a:rPr>
              <a:t>Images</a:t>
            </a:r>
            <a:endParaRPr lang="en-US" b="1" dirty="0">
              <a:solidFill>
                <a:srgbClr val="3A4044"/>
              </a:solidFill>
              <a:latin typeface="Karla" pitchFamily="2" charset="0"/>
            </a:endParaRPr>
          </a:p>
          <a:p>
            <a:pPr algn="ctr"/>
            <a:r>
              <a:rPr lang="en-US" sz="1600" dirty="0">
                <a:solidFill>
                  <a:srgbClr val="3A4044"/>
                </a:solidFill>
                <a:latin typeface="Karla" pitchFamily="2" charset="0"/>
              </a:rPr>
              <a:t>How you </a:t>
            </a:r>
            <a:r>
              <a:rPr lang="en-US" sz="1600" b="1" dirty="0">
                <a:solidFill>
                  <a:srgbClr val="3A4044"/>
                </a:solidFill>
                <a:latin typeface="Karla" pitchFamily="2" charset="0"/>
              </a:rPr>
              <a:t>store </a:t>
            </a:r>
            <a:r>
              <a:rPr lang="en-US" sz="1600" dirty="0">
                <a:solidFill>
                  <a:srgbClr val="3A4044"/>
                </a:solidFill>
                <a:latin typeface="Karla" pitchFamily="2" charset="0"/>
              </a:rPr>
              <a:t>your application</a:t>
            </a:r>
            <a:endParaRPr lang="en-US" sz="1600" dirty="0">
              <a:solidFill>
                <a:srgbClr val="3A4044"/>
              </a:solidFill>
              <a:latin typeface="Open Sans"/>
            </a:endParaRPr>
          </a:p>
        </p:txBody>
      </p:sp>
      <p:pic>
        <p:nvPicPr>
          <p:cNvPr id="2" name="Picture 1">
            <a:extLst>
              <a:ext uri="{FF2B5EF4-FFF2-40B4-BE49-F238E27FC236}">
                <a16:creationId xmlns:a16="http://schemas.microsoft.com/office/drawing/2014/main" id="{1BDE13AD-55F9-B04C-A08E-8ECAF225CE6C}"/>
              </a:ext>
            </a:extLst>
          </p:cNvPr>
          <p:cNvPicPr>
            <a:picLocks noChangeAspect="1"/>
          </p:cNvPicPr>
          <p:nvPr/>
        </p:nvPicPr>
        <p:blipFill>
          <a:blip r:embed="rId3"/>
          <a:stretch>
            <a:fillRect/>
          </a:stretch>
        </p:blipFill>
        <p:spPr>
          <a:xfrm>
            <a:off x="363089" y="3170900"/>
            <a:ext cx="723900" cy="723900"/>
          </a:xfrm>
          <a:prstGeom prst="rect">
            <a:avLst/>
          </a:prstGeom>
        </p:spPr>
      </p:pic>
      <p:pic>
        <p:nvPicPr>
          <p:cNvPr id="5" name="Picture 4">
            <a:extLst>
              <a:ext uri="{FF2B5EF4-FFF2-40B4-BE49-F238E27FC236}">
                <a16:creationId xmlns:a16="http://schemas.microsoft.com/office/drawing/2014/main" id="{181B7FCF-3DAF-D746-88A3-91B06C8324F1}"/>
              </a:ext>
            </a:extLst>
          </p:cNvPr>
          <p:cNvPicPr>
            <a:picLocks noChangeAspect="1"/>
          </p:cNvPicPr>
          <p:nvPr/>
        </p:nvPicPr>
        <p:blipFill>
          <a:blip r:embed="rId4"/>
          <a:stretch>
            <a:fillRect/>
          </a:stretch>
        </p:blipFill>
        <p:spPr>
          <a:xfrm>
            <a:off x="363089" y="2239301"/>
            <a:ext cx="723900" cy="723900"/>
          </a:xfrm>
          <a:prstGeom prst="rect">
            <a:avLst/>
          </a:prstGeom>
        </p:spPr>
      </p:pic>
      <p:pic>
        <p:nvPicPr>
          <p:cNvPr id="6" name="Picture 5">
            <a:extLst>
              <a:ext uri="{FF2B5EF4-FFF2-40B4-BE49-F238E27FC236}">
                <a16:creationId xmlns:a16="http://schemas.microsoft.com/office/drawing/2014/main" id="{BE6BA0B0-4307-3B41-9846-8002D2E6A1B5}"/>
              </a:ext>
            </a:extLst>
          </p:cNvPr>
          <p:cNvPicPr>
            <a:picLocks noChangeAspect="1"/>
          </p:cNvPicPr>
          <p:nvPr/>
        </p:nvPicPr>
        <p:blipFill>
          <a:blip r:embed="rId5"/>
          <a:stretch>
            <a:fillRect/>
          </a:stretch>
        </p:blipFill>
        <p:spPr>
          <a:xfrm>
            <a:off x="330774" y="4197706"/>
            <a:ext cx="749300" cy="736600"/>
          </a:xfrm>
          <a:prstGeom prst="rect">
            <a:avLst/>
          </a:prstGeom>
        </p:spPr>
      </p:pic>
      <p:pic>
        <p:nvPicPr>
          <p:cNvPr id="7" name="Picture 6">
            <a:extLst>
              <a:ext uri="{FF2B5EF4-FFF2-40B4-BE49-F238E27FC236}">
                <a16:creationId xmlns:a16="http://schemas.microsoft.com/office/drawing/2014/main" id="{D1D529C5-CC74-A542-A8E6-FFF19B2ECA41}"/>
              </a:ext>
            </a:extLst>
          </p:cNvPr>
          <p:cNvPicPr>
            <a:picLocks noChangeAspect="1"/>
          </p:cNvPicPr>
          <p:nvPr/>
        </p:nvPicPr>
        <p:blipFill>
          <a:blip r:embed="rId6"/>
          <a:stretch>
            <a:fillRect/>
          </a:stretch>
        </p:blipFill>
        <p:spPr>
          <a:xfrm>
            <a:off x="356174" y="5212742"/>
            <a:ext cx="698500" cy="698500"/>
          </a:xfrm>
          <a:prstGeom prst="rect">
            <a:avLst/>
          </a:prstGeom>
        </p:spPr>
      </p:pic>
    </p:spTree>
    <p:extLst>
      <p:ext uri="{BB962C8B-B14F-4D97-AF65-F5344CB8AC3E}">
        <p14:creationId xmlns:p14="http://schemas.microsoft.com/office/powerpoint/2010/main" val="945638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Class organization</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754000"/>
            <a:ext cx="8867355" cy="4052791"/>
          </a:xfrm>
        </p:spPr>
        <p:txBody>
          <a:bodyPr>
            <a:normAutofit/>
          </a:bodyPr>
          <a:lstStyle/>
          <a:p>
            <a:pPr>
              <a:spcAft>
                <a:spcPts val="600"/>
              </a:spcAft>
            </a:pPr>
            <a:r>
              <a:rPr lang="en-US" sz="2600" dirty="0"/>
              <a:t>Group formation</a:t>
            </a:r>
          </a:p>
          <a:p>
            <a:pPr>
              <a:spcAft>
                <a:spcPts val="600"/>
              </a:spcAft>
            </a:pPr>
            <a:r>
              <a:rPr lang="en-US" sz="2600" dirty="0"/>
              <a:t>Presentation schedule</a:t>
            </a:r>
          </a:p>
          <a:p>
            <a:pPr>
              <a:spcAft>
                <a:spcPts val="600"/>
              </a:spcAft>
            </a:pPr>
            <a:r>
              <a:rPr lang="en-US" sz="2600" dirty="0"/>
              <a:t>Review class flow</a:t>
            </a:r>
          </a:p>
        </p:txBody>
      </p:sp>
    </p:spTree>
    <p:extLst>
      <p:ext uri="{BB962C8B-B14F-4D97-AF65-F5344CB8AC3E}">
        <p14:creationId xmlns:p14="http://schemas.microsoft.com/office/powerpoint/2010/main" val="2471587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5EAB67-A55F-4E72-82DA-6ECE5A6F49EF}"/>
              </a:ext>
            </a:extLst>
          </p:cNvPr>
          <p:cNvSpPr>
            <a:spLocks noGrp="1"/>
          </p:cNvSpPr>
          <p:nvPr>
            <p:ph type="title"/>
          </p:nvPr>
        </p:nvSpPr>
        <p:spPr/>
        <p:txBody>
          <a:bodyPr/>
          <a:lstStyle/>
          <a:p>
            <a:br>
              <a:rPr lang="en-US" dirty="0"/>
            </a:br>
            <a:br>
              <a:rPr lang="en-US" dirty="0"/>
            </a:br>
            <a:br>
              <a:rPr lang="en-US" dirty="0"/>
            </a:br>
            <a:br>
              <a:rPr lang="en-US" dirty="0"/>
            </a:br>
            <a:br>
              <a:rPr lang="en-US" dirty="0"/>
            </a:br>
            <a:endParaRPr lang="en-US" dirty="0"/>
          </a:p>
        </p:txBody>
      </p:sp>
      <p:sp>
        <p:nvSpPr>
          <p:cNvPr id="3" name="Text Placeholder 2">
            <a:extLst>
              <a:ext uri="{FF2B5EF4-FFF2-40B4-BE49-F238E27FC236}">
                <a16:creationId xmlns:a16="http://schemas.microsoft.com/office/drawing/2014/main" id="{C7652C82-BE66-4418-8AD5-980274E47728}"/>
              </a:ext>
            </a:extLst>
          </p:cNvPr>
          <p:cNvSpPr>
            <a:spLocks noGrp="1"/>
          </p:cNvSpPr>
          <p:nvPr>
            <p:ph idx="1"/>
          </p:nvPr>
        </p:nvSpPr>
        <p:spPr>
          <a:xfrm>
            <a:off x="1491840" y="281554"/>
            <a:ext cx="9849226" cy="2111143"/>
          </a:xfrm>
        </p:spPr>
        <p:txBody>
          <a:bodyPr>
            <a:noAutofit/>
          </a:bodyPr>
          <a:lstStyle/>
          <a:p>
            <a:pPr algn="ctr">
              <a:spcAft>
                <a:spcPts val="1800"/>
              </a:spcAft>
            </a:pPr>
            <a:r>
              <a:rPr lang="en-US" sz="4000" b="1" dirty="0"/>
              <a:t>Image Layering</a:t>
            </a:r>
            <a:endParaRPr lang="en-US" sz="3800" b="1" dirty="0"/>
          </a:p>
        </p:txBody>
      </p:sp>
      <p:pic>
        <p:nvPicPr>
          <p:cNvPr id="2" name="Picture 1">
            <a:extLst>
              <a:ext uri="{FF2B5EF4-FFF2-40B4-BE49-F238E27FC236}">
                <a16:creationId xmlns:a16="http://schemas.microsoft.com/office/drawing/2014/main" id="{C678D9B6-855E-4D05-8C28-8B7C9EBB6C93}"/>
              </a:ext>
            </a:extLst>
          </p:cNvPr>
          <p:cNvPicPr>
            <a:picLocks noChangeAspect="1"/>
          </p:cNvPicPr>
          <p:nvPr/>
        </p:nvPicPr>
        <p:blipFill>
          <a:blip r:embed="rId3"/>
          <a:stretch>
            <a:fillRect/>
          </a:stretch>
        </p:blipFill>
        <p:spPr>
          <a:xfrm>
            <a:off x="587447" y="1333500"/>
            <a:ext cx="8058150" cy="4191000"/>
          </a:xfrm>
          <a:prstGeom prst="rect">
            <a:avLst/>
          </a:prstGeom>
        </p:spPr>
      </p:pic>
      <p:pic>
        <p:nvPicPr>
          <p:cNvPr id="5" name="Picture 4">
            <a:extLst>
              <a:ext uri="{FF2B5EF4-FFF2-40B4-BE49-F238E27FC236}">
                <a16:creationId xmlns:a16="http://schemas.microsoft.com/office/drawing/2014/main" id="{EAFBA543-0F94-4E04-958F-F3C7684CCB37}"/>
              </a:ext>
            </a:extLst>
          </p:cNvPr>
          <p:cNvPicPr>
            <a:picLocks noChangeAspect="1"/>
          </p:cNvPicPr>
          <p:nvPr/>
        </p:nvPicPr>
        <p:blipFill>
          <a:blip r:embed="rId4"/>
          <a:stretch>
            <a:fillRect/>
          </a:stretch>
        </p:blipFill>
        <p:spPr>
          <a:xfrm>
            <a:off x="7478329" y="4299288"/>
            <a:ext cx="3761599" cy="2243028"/>
          </a:xfrm>
          <a:prstGeom prst="rect">
            <a:avLst/>
          </a:prstGeom>
        </p:spPr>
      </p:pic>
    </p:spTree>
    <p:extLst>
      <p:ext uri="{BB962C8B-B14F-4D97-AF65-F5344CB8AC3E}">
        <p14:creationId xmlns:p14="http://schemas.microsoft.com/office/powerpoint/2010/main" val="34559819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5EAB67-A55F-4E72-82DA-6ECE5A6F49EF}"/>
              </a:ext>
            </a:extLst>
          </p:cNvPr>
          <p:cNvSpPr>
            <a:spLocks noGrp="1"/>
          </p:cNvSpPr>
          <p:nvPr>
            <p:ph type="title"/>
          </p:nvPr>
        </p:nvSpPr>
        <p:spPr/>
        <p:txBody>
          <a:bodyPr/>
          <a:lstStyle/>
          <a:p>
            <a:br>
              <a:rPr lang="en-US" dirty="0"/>
            </a:br>
            <a:br>
              <a:rPr lang="en-US" dirty="0"/>
            </a:br>
            <a:br>
              <a:rPr lang="en-US" dirty="0"/>
            </a:br>
            <a:br>
              <a:rPr lang="en-US" dirty="0"/>
            </a:br>
            <a:br>
              <a:rPr lang="en-US" dirty="0"/>
            </a:br>
            <a:endParaRPr lang="en-US" dirty="0"/>
          </a:p>
        </p:txBody>
      </p:sp>
      <p:sp>
        <p:nvSpPr>
          <p:cNvPr id="3" name="Text Placeholder 2">
            <a:extLst>
              <a:ext uri="{FF2B5EF4-FFF2-40B4-BE49-F238E27FC236}">
                <a16:creationId xmlns:a16="http://schemas.microsoft.com/office/drawing/2014/main" id="{C7652C82-BE66-4418-8AD5-980274E47728}"/>
              </a:ext>
            </a:extLst>
          </p:cNvPr>
          <p:cNvSpPr>
            <a:spLocks noGrp="1"/>
          </p:cNvSpPr>
          <p:nvPr>
            <p:ph idx="1"/>
          </p:nvPr>
        </p:nvSpPr>
        <p:spPr>
          <a:xfrm>
            <a:off x="482885" y="281554"/>
            <a:ext cx="11630346" cy="2111143"/>
          </a:xfrm>
        </p:spPr>
        <p:txBody>
          <a:bodyPr>
            <a:noAutofit/>
          </a:bodyPr>
          <a:lstStyle/>
          <a:p>
            <a:pPr algn="ctr">
              <a:spcAft>
                <a:spcPts val="1800"/>
              </a:spcAft>
            </a:pPr>
            <a:r>
              <a:rPr lang="en-US" sz="4000" b="1" dirty="0"/>
              <a:t>Using Docker – Build Ship and Run Workflow</a:t>
            </a:r>
            <a:endParaRPr lang="en-US" sz="3800" b="1" dirty="0"/>
          </a:p>
        </p:txBody>
      </p:sp>
      <p:pic>
        <p:nvPicPr>
          <p:cNvPr id="6" name="Picture 5">
            <a:extLst>
              <a:ext uri="{FF2B5EF4-FFF2-40B4-BE49-F238E27FC236}">
                <a16:creationId xmlns:a16="http://schemas.microsoft.com/office/drawing/2014/main" id="{136473B0-81EA-4ACF-9280-11C47590A675}"/>
              </a:ext>
            </a:extLst>
          </p:cNvPr>
          <p:cNvPicPr>
            <a:picLocks noChangeAspect="1"/>
          </p:cNvPicPr>
          <p:nvPr/>
        </p:nvPicPr>
        <p:blipFill rotWithShape="1">
          <a:blip r:embed="rId3"/>
          <a:srcRect l="10108" t="14107"/>
          <a:stretch/>
        </p:blipFill>
        <p:spPr>
          <a:xfrm>
            <a:off x="1458930" y="1222625"/>
            <a:ext cx="9462499" cy="5188747"/>
          </a:xfrm>
          <a:prstGeom prst="rect">
            <a:avLst/>
          </a:prstGeom>
        </p:spPr>
      </p:pic>
    </p:spTree>
    <p:extLst>
      <p:ext uri="{BB962C8B-B14F-4D97-AF65-F5344CB8AC3E}">
        <p14:creationId xmlns:p14="http://schemas.microsoft.com/office/powerpoint/2010/main" val="28252767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Outline</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754000"/>
            <a:ext cx="8867355" cy="4052791"/>
          </a:xfrm>
        </p:spPr>
        <p:txBody>
          <a:bodyPr>
            <a:normAutofit/>
          </a:bodyPr>
          <a:lstStyle/>
          <a:p>
            <a:pPr>
              <a:spcAft>
                <a:spcPts val="600"/>
              </a:spcAft>
            </a:pPr>
            <a:r>
              <a:rPr lang="en-US" sz="2600" dirty="0"/>
              <a:t>1: Class organization </a:t>
            </a:r>
          </a:p>
          <a:p>
            <a:pPr>
              <a:spcAft>
                <a:spcPts val="600"/>
              </a:spcAft>
            </a:pPr>
            <a:r>
              <a:rPr lang="en-US" sz="2600" dirty="0"/>
              <a:t>2: Recap</a:t>
            </a:r>
          </a:p>
          <a:p>
            <a:pPr>
              <a:spcAft>
                <a:spcPts val="600"/>
              </a:spcAft>
            </a:pPr>
            <a:r>
              <a:rPr lang="en-US" sz="2600" dirty="0"/>
              <a:t>3: Software Development</a:t>
            </a:r>
          </a:p>
          <a:p>
            <a:pPr>
              <a:spcAft>
                <a:spcPts val="600"/>
              </a:spcAft>
            </a:pPr>
            <a:r>
              <a:rPr lang="en-US" sz="2600" dirty="0"/>
              <a:t>4: Containers</a:t>
            </a:r>
          </a:p>
          <a:p>
            <a:pPr>
              <a:spcAft>
                <a:spcPts val="600"/>
              </a:spcAft>
            </a:pPr>
            <a:r>
              <a:rPr lang="en-US" sz="2600" b="1" dirty="0"/>
              <a:t>5: Hands On</a:t>
            </a:r>
          </a:p>
        </p:txBody>
      </p:sp>
    </p:spTree>
    <p:extLst>
      <p:ext uri="{BB962C8B-B14F-4D97-AF65-F5344CB8AC3E}">
        <p14:creationId xmlns:p14="http://schemas.microsoft.com/office/powerpoint/2010/main" val="16586248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5EAB67-A55F-4E72-82DA-6ECE5A6F49EF}"/>
              </a:ext>
            </a:extLst>
          </p:cNvPr>
          <p:cNvSpPr>
            <a:spLocks noGrp="1"/>
          </p:cNvSpPr>
          <p:nvPr>
            <p:ph type="title"/>
          </p:nvPr>
        </p:nvSpPr>
        <p:spPr/>
        <p:txBody>
          <a:bodyPr/>
          <a:lstStyle/>
          <a:p>
            <a:br>
              <a:rPr lang="en-US" dirty="0"/>
            </a:br>
            <a:br>
              <a:rPr lang="en-US" dirty="0"/>
            </a:br>
            <a:br>
              <a:rPr lang="en-US" dirty="0"/>
            </a:br>
            <a:br>
              <a:rPr lang="en-US" dirty="0"/>
            </a:br>
            <a:br>
              <a:rPr lang="en-US" dirty="0"/>
            </a:br>
            <a:endParaRPr lang="en-US" dirty="0"/>
          </a:p>
        </p:txBody>
      </p:sp>
      <p:sp>
        <p:nvSpPr>
          <p:cNvPr id="3" name="Text Placeholder 2">
            <a:extLst>
              <a:ext uri="{FF2B5EF4-FFF2-40B4-BE49-F238E27FC236}">
                <a16:creationId xmlns:a16="http://schemas.microsoft.com/office/drawing/2014/main" id="{C7652C82-BE66-4418-8AD5-980274E47728}"/>
              </a:ext>
            </a:extLst>
          </p:cNvPr>
          <p:cNvSpPr>
            <a:spLocks noGrp="1"/>
          </p:cNvSpPr>
          <p:nvPr>
            <p:ph idx="1"/>
          </p:nvPr>
        </p:nvSpPr>
        <p:spPr>
          <a:xfrm>
            <a:off x="1829065" y="281554"/>
            <a:ext cx="8533869" cy="2111143"/>
          </a:xfrm>
        </p:spPr>
        <p:txBody>
          <a:bodyPr>
            <a:noAutofit/>
          </a:bodyPr>
          <a:lstStyle/>
          <a:p>
            <a:pPr algn="ctr">
              <a:spcAft>
                <a:spcPts val="1800"/>
              </a:spcAft>
            </a:pPr>
            <a:r>
              <a:rPr lang="en-US" sz="4000" b="1" dirty="0"/>
              <a:t>Hands on Containers</a:t>
            </a:r>
            <a:endParaRPr lang="en-US" sz="3800" b="1" dirty="0"/>
          </a:p>
        </p:txBody>
      </p:sp>
      <p:sp>
        <p:nvSpPr>
          <p:cNvPr id="7" name="Rectangle 6">
            <a:extLst>
              <a:ext uri="{FF2B5EF4-FFF2-40B4-BE49-F238E27FC236}">
                <a16:creationId xmlns:a16="http://schemas.microsoft.com/office/drawing/2014/main" id="{24BBB258-612A-4802-BC2E-D8B75AB4AC10}"/>
              </a:ext>
            </a:extLst>
          </p:cNvPr>
          <p:cNvSpPr/>
          <p:nvPr/>
        </p:nvSpPr>
        <p:spPr>
          <a:xfrm>
            <a:off x="1272810" y="1574870"/>
            <a:ext cx="9646378" cy="1938992"/>
          </a:xfrm>
          <a:prstGeom prst="rect">
            <a:avLst/>
          </a:prstGeom>
        </p:spPr>
        <p:txBody>
          <a:bodyPr wrap="square">
            <a:spAutoFit/>
          </a:bodyPr>
          <a:lstStyle/>
          <a:p>
            <a:r>
              <a:rPr lang="en-US" sz="2400" b="1" dirty="0">
                <a:latin typeface="Karla" pitchFamily="2" charset="0"/>
              </a:rPr>
              <a:t>Exercise set up</a:t>
            </a:r>
          </a:p>
          <a:p>
            <a:endParaRPr lang="en-US" sz="2400" b="1" dirty="0">
              <a:latin typeface="Karla" pitchFamily="2" charset="0"/>
            </a:endParaRPr>
          </a:p>
          <a:p>
            <a:r>
              <a:rPr lang="en-US" sz="2400" b="1" dirty="0">
                <a:latin typeface="Karla" pitchFamily="2" charset="0"/>
              </a:rPr>
              <a:t>Exercise 1: </a:t>
            </a:r>
            <a:r>
              <a:rPr lang="en-US" sz="2400" dirty="0">
                <a:latin typeface="Karla" pitchFamily="2" charset="0"/>
              </a:rPr>
              <a:t>Pull, modify, and push a Docker image from </a:t>
            </a:r>
            <a:r>
              <a:rPr lang="en-US" sz="2400" dirty="0" err="1">
                <a:latin typeface="Karla" pitchFamily="2" charset="0"/>
              </a:rPr>
              <a:t>DockerHub</a:t>
            </a:r>
            <a:endParaRPr lang="en-US" sz="2400" dirty="0">
              <a:latin typeface="Karla" pitchFamily="2" charset="0"/>
            </a:endParaRPr>
          </a:p>
          <a:p>
            <a:endParaRPr lang="en-US" sz="2400" b="1" dirty="0">
              <a:solidFill>
                <a:prstClr val="black"/>
              </a:solidFill>
              <a:latin typeface="Karla" pitchFamily="2" charset="0"/>
            </a:endParaRPr>
          </a:p>
          <a:p>
            <a:r>
              <a:rPr lang="en-US" sz="2400" b="1" dirty="0">
                <a:latin typeface="Karla" pitchFamily="2" charset="0"/>
              </a:rPr>
              <a:t>Exercise 2: </a:t>
            </a:r>
            <a:r>
              <a:rPr lang="en-US" sz="2400" dirty="0">
                <a:latin typeface="Karla" pitchFamily="2" charset="0"/>
              </a:rPr>
              <a:t>Build a Docker Image and push it to </a:t>
            </a:r>
            <a:r>
              <a:rPr lang="en-US" sz="2400" dirty="0" err="1">
                <a:latin typeface="Karla" pitchFamily="2" charset="0"/>
              </a:rPr>
              <a:t>DockerHub</a:t>
            </a:r>
            <a:endParaRPr lang="en-US" sz="2400" dirty="0">
              <a:latin typeface="Karla" pitchFamily="2" charset="0"/>
            </a:endParaRPr>
          </a:p>
        </p:txBody>
      </p:sp>
    </p:spTree>
    <p:extLst>
      <p:ext uri="{BB962C8B-B14F-4D97-AF65-F5344CB8AC3E}">
        <p14:creationId xmlns:p14="http://schemas.microsoft.com/office/powerpoint/2010/main" val="6863125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EE02F7DC-E4CB-48B3-B231-A2F58136CED4}"/>
              </a:ext>
            </a:extLst>
          </p:cNvPr>
          <p:cNvGrpSpPr/>
          <p:nvPr/>
        </p:nvGrpSpPr>
        <p:grpSpPr>
          <a:xfrm>
            <a:off x="1623317" y="1425229"/>
            <a:ext cx="9254088" cy="4626249"/>
            <a:chOff x="1623317" y="1425229"/>
            <a:chExt cx="9254088" cy="4626249"/>
          </a:xfrm>
        </p:grpSpPr>
        <p:grpSp>
          <p:nvGrpSpPr>
            <p:cNvPr id="10" name="Group 9">
              <a:extLst>
                <a:ext uri="{FF2B5EF4-FFF2-40B4-BE49-F238E27FC236}">
                  <a16:creationId xmlns:a16="http://schemas.microsoft.com/office/drawing/2014/main" id="{ACA556E8-C4D4-4645-BCD2-A117C42485D4}"/>
                </a:ext>
              </a:extLst>
            </p:cNvPr>
            <p:cNvGrpSpPr/>
            <p:nvPr/>
          </p:nvGrpSpPr>
          <p:grpSpPr>
            <a:xfrm>
              <a:off x="1623317" y="1438416"/>
              <a:ext cx="2085654" cy="2148949"/>
              <a:chOff x="1623317" y="1438416"/>
              <a:chExt cx="2085654" cy="2148949"/>
            </a:xfrm>
          </p:grpSpPr>
          <p:sp>
            <p:nvSpPr>
              <p:cNvPr id="7" name="Rectangle 6">
                <a:extLst>
                  <a:ext uri="{FF2B5EF4-FFF2-40B4-BE49-F238E27FC236}">
                    <a16:creationId xmlns:a16="http://schemas.microsoft.com/office/drawing/2014/main" id="{22F37F5A-9076-45FE-82CD-BEBF567D6685}"/>
                  </a:ext>
                </a:extLst>
              </p:cNvPr>
              <p:cNvSpPr/>
              <p:nvPr/>
            </p:nvSpPr>
            <p:spPr>
              <a:xfrm>
                <a:off x="1643865" y="1633591"/>
                <a:ext cx="2065106" cy="1953774"/>
              </a:xfrm>
              <a:prstGeom prst="rect">
                <a:avLst/>
              </a:prstGeom>
              <a:solidFill>
                <a:srgbClr val="ADE6FA"/>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83DF2C76-1F67-44B5-8E75-A357860D9685}"/>
                  </a:ext>
                </a:extLst>
              </p:cNvPr>
              <p:cNvSpPr/>
              <p:nvPr/>
            </p:nvSpPr>
            <p:spPr>
              <a:xfrm>
                <a:off x="1623317" y="1438416"/>
                <a:ext cx="667821" cy="249836"/>
              </a:xfrm>
              <a:prstGeom prst="roundRect">
                <a:avLst/>
              </a:prstGeom>
              <a:solidFill>
                <a:schemeClr val="bg1"/>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CLIENT</a:t>
                </a:r>
              </a:p>
            </p:txBody>
          </p:sp>
          <p:sp>
            <p:nvSpPr>
              <p:cNvPr id="12" name="Rectangle: Rounded Corners 11">
                <a:extLst>
                  <a:ext uri="{FF2B5EF4-FFF2-40B4-BE49-F238E27FC236}">
                    <a16:creationId xmlns:a16="http://schemas.microsoft.com/office/drawing/2014/main" id="{1FFAED1E-D267-412F-8D12-75BFDF7B5F2D}"/>
                  </a:ext>
                </a:extLst>
              </p:cNvPr>
              <p:cNvSpPr/>
              <p:nvPr/>
            </p:nvSpPr>
            <p:spPr>
              <a:xfrm>
                <a:off x="2128446" y="1950766"/>
                <a:ext cx="1155760" cy="409999"/>
              </a:xfrm>
              <a:prstGeom prst="roundRect">
                <a:avLst/>
              </a:prstGeom>
              <a:solidFill>
                <a:schemeClr val="bg1"/>
              </a:solidFill>
              <a:ln w="1905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tx1">
                        <a:lumMod val="50000"/>
                        <a:lumOff val="50000"/>
                      </a:schemeClr>
                    </a:solidFill>
                  </a:rPr>
                  <a:t>docker pull</a:t>
                </a:r>
              </a:p>
            </p:txBody>
          </p:sp>
        </p:grpSp>
        <p:grpSp>
          <p:nvGrpSpPr>
            <p:cNvPr id="13" name="Group 12">
              <a:extLst>
                <a:ext uri="{FF2B5EF4-FFF2-40B4-BE49-F238E27FC236}">
                  <a16:creationId xmlns:a16="http://schemas.microsoft.com/office/drawing/2014/main" id="{62DBF92C-160B-45B0-BF7A-71B07799A4BA}"/>
                </a:ext>
              </a:extLst>
            </p:cNvPr>
            <p:cNvGrpSpPr/>
            <p:nvPr/>
          </p:nvGrpSpPr>
          <p:grpSpPr>
            <a:xfrm>
              <a:off x="4089115" y="1425229"/>
              <a:ext cx="4027468" cy="4626249"/>
              <a:chOff x="1623317" y="1438416"/>
              <a:chExt cx="4027468" cy="4626249"/>
            </a:xfrm>
          </p:grpSpPr>
          <p:sp>
            <p:nvSpPr>
              <p:cNvPr id="14" name="Rectangle 13">
                <a:extLst>
                  <a:ext uri="{FF2B5EF4-FFF2-40B4-BE49-F238E27FC236}">
                    <a16:creationId xmlns:a16="http://schemas.microsoft.com/office/drawing/2014/main" id="{508D2FF6-D2C8-4704-8E25-6EAEDA6DD0A7}"/>
                  </a:ext>
                </a:extLst>
              </p:cNvPr>
              <p:cNvSpPr/>
              <p:nvPr/>
            </p:nvSpPr>
            <p:spPr>
              <a:xfrm>
                <a:off x="1643864" y="1633590"/>
                <a:ext cx="4006921" cy="4431075"/>
              </a:xfrm>
              <a:prstGeom prst="rect">
                <a:avLst/>
              </a:prstGeom>
              <a:solidFill>
                <a:srgbClr val="ADE6FA"/>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1439931B-B888-44AA-94C5-F08C120C2F61}"/>
                  </a:ext>
                </a:extLst>
              </p:cNvPr>
              <p:cNvSpPr/>
              <p:nvPr/>
            </p:nvSpPr>
            <p:spPr>
              <a:xfrm>
                <a:off x="1623317" y="1438416"/>
                <a:ext cx="1345914" cy="362320"/>
              </a:xfrm>
              <a:prstGeom prst="roundRect">
                <a:avLst/>
              </a:prstGeom>
              <a:solidFill>
                <a:schemeClr val="bg1"/>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DOCKER HOST</a:t>
                </a:r>
              </a:p>
            </p:txBody>
          </p:sp>
        </p:grpSp>
        <p:grpSp>
          <p:nvGrpSpPr>
            <p:cNvPr id="17" name="Group 16">
              <a:extLst>
                <a:ext uri="{FF2B5EF4-FFF2-40B4-BE49-F238E27FC236}">
                  <a16:creationId xmlns:a16="http://schemas.microsoft.com/office/drawing/2014/main" id="{91948A6C-E887-4A98-AB89-8B2F2AC8CEB6}"/>
                </a:ext>
              </a:extLst>
            </p:cNvPr>
            <p:cNvGrpSpPr/>
            <p:nvPr/>
          </p:nvGrpSpPr>
          <p:grpSpPr>
            <a:xfrm>
              <a:off x="8483029" y="1445936"/>
              <a:ext cx="2394376" cy="2148950"/>
              <a:chOff x="1623317" y="1438415"/>
              <a:chExt cx="2085654" cy="2148950"/>
            </a:xfrm>
          </p:grpSpPr>
          <p:sp>
            <p:nvSpPr>
              <p:cNvPr id="18" name="Rectangle 17">
                <a:extLst>
                  <a:ext uri="{FF2B5EF4-FFF2-40B4-BE49-F238E27FC236}">
                    <a16:creationId xmlns:a16="http://schemas.microsoft.com/office/drawing/2014/main" id="{1129C103-1C22-4C7A-968D-B658510E4559}"/>
                  </a:ext>
                </a:extLst>
              </p:cNvPr>
              <p:cNvSpPr/>
              <p:nvPr/>
            </p:nvSpPr>
            <p:spPr>
              <a:xfrm>
                <a:off x="1643865" y="1633591"/>
                <a:ext cx="2065106" cy="1953774"/>
              </a:xfrm>
              <a:prstGeom prst="rect">
                <a:avLst/>
              </a:prstGeom>
              <a:solidFill>
                <a:srgbClr val="ADE6FA"/>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B36519C4-BE06-49F8-95BB-A32399FB5553}"/>
                  </a:ext>
                </a:extLst>
              </p:cNvPr>
              <p:cNvSpPr/>
              <p:nvPr/>
            </p:nvSpPr>
            <p:spPr>
              <a:xfrm>
                <a:off x="1623317" y="1438415"/>
                <a:ext cx="763686" cy="239025"/>
              </a:xfrm>
              <a:prstGeom prst="roundRect">
                <a:avLst/>
              </a:prstGeom>
              <a:solidFill>
                <a:schemeClr val="bg1"/>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REGISTRY</a:t>
                </a:r>
              </a:p>
            </p:txBody>
          </p:sp>
        </p:grpSp>
      </p:grpSp>
      <p:sp>
        <p:nvSpPr>
          <p:cNvPr id="4" name="Title 3">
            <a:extLst>
              <a:ext uri="{FF2B5EF4-FFF2-40B4-BE49-F238E27FC236}">
                <a16:creationId xmlns:a16="http://schemas.microsoft.com/office/drawing/2014/main" id="{BF5EAB67-A55F-4E72-82DA-6ECE5A6F49EF}"/>
              </a:ext>
            </a:extLst>
          </p:cNvPr>
          <p:cNvSpPr>
            <a:spLocks noGrp="1"/>
          </p:cNvSpPr>
          <p:nvPr>
            <p:ph type="title"/>
          </p:nvPr>
        </p:nvSpPr>
        <p:spPr/>
        <p:txBody>
          <a:bodyPr/>
          <a:lstStyle/>
          <a:p>
            <a:br>
              <a:rPr lang="en-US" dirty="0"/>
            </a:br>
            <a:br>
              <a:rPr lang="en-US" dirty="0"/>
            </a:br>
            <a:br>
              <a:rPr lang="en-US" dirty="0"/>
            </a:br>
            <a:br>
              <a:rPr lang="en-US" dirty="0"/>
            </a:br>
            <a:br>
              <a:rPr lang="en-US" dirty="0"/>
            </a:br>
            <a:endParaRPr lang="en-US" dirty="0"/>
          </a:p>
        </p:txBody>
      </p:sp>
      <p:sp>
        <p:nvSpPr>
          <p:cNvPr id="3" name="Text Placeholder 2">
            <a:extLst>
              <a:ext uri="{FF2B5EF4-FFF2-40B4-BE49-F238E27FC236}">
                <a16:creationId xmlns:a16="http://schemas.microsoft.com/office/drawing/2014/main" id="{C7652C82-BE66-4418-8AD5-980274E47728}"/>
              </a:ext>
            </a:extLst>
          </p:cNvPr>
          <p:cNvSpPr>
            <a:spLocks noGrp="1"/>
          </p:cNvSpPr>
          <p:nvPr>
            <p:ph idx="1"/>
          </p:nvPr>
        </p:nvSpPr>
        <p:spPr>
          <a:xfrm>
            <a:off x="349292" y="281554"/>
            <a:ext cx="11493416" cy="2111143"/>
          </a:xfrm>
        </p:spPr>
        <p:txBody>
          <a:bodyPr>
            <a:noAutofit/>
          </a:bodyPr>
          <a:lstStyle/>
          <a:p>
            <a:pPr algn="ctr"/>
            <a:r>
              <a:rPr lang="en-US" sz="4000" b="1" dirty="0">
                <a:latin typeface="Karla" pitchFamily="2" charset="0"/>
              </a:rPr>
              <a:t>Exercise 1: pull, modify, and push an image</a:t>
            </a:r>
          </a:p>
        </p:txBody>
      </p:sp>
      <p:sp>
        <p:nvSpPr>
          <p:cNvPr id="5" name="Rectangle 4">
            <a:extLst>
              <a:ext uri="{FF2B5EF4-FFF2-40B4-BE49-F238E27FC236}">
                <a16:creationId xmlns:a16="http://schemas.microsoft.com/office/drawing/2014/main" id="{44F3DA0E-014A-442B-BD27-A982E93A8EFE}"/>
              </a:ext>
            </a:extLst>
          </p:cNvPr>
          <p:cNvSpPr/>
          <p:nvPr/>
        </p:nvSpPr>
        <p:spPr>
          <a:xfrm>
            <a:off x="1549281" y="6389758"/>
            <a:ext cx="9049018" cy="276999"/>
          </a:xfrm>
          <a:prstGeom prst="rect">
            <a:avLst/>
          </a:prstGeom>
        </p:spPr>
        <p:txBody>
          <a:bodyPr wrap="square">
            <a:spAutoFit/>
          </a:bodyPr>
          <a:lstStyle/>
          <a:p>
            <a:r>
              <a:rPr lang="en-US" sz="1200" u="sng" dirty="0">
                <a:solidFill>
                  <a:prstClr val="black"/>
                </a:solidFill>
                <a:latin typeface="Lucida Console" panose="020B0609040504020204" pitchFamily="49" charset="0"/>
                <a:hlinkClick r:id="rId3">
                  <a:extLst>
                    <a:ext uri="{A12FA001-AC4F-418D-AE19-62706E023703}">
                      <ahyp:hlinkClr xmlns:ahyp="http://schemas.microsoft.com/office/drawing/2018/hyperlinkcolor" val="tx"/>
                    </a:ext>
                  </a:extLst>
                </a:hlinkClick>
              </a:rPr>
              <a:t>https://nickjanetakis.com/blog/understanding-how-the-docker-daemon-and-docker-cli-work-together</a:t>
            </a:r>
            <a:endParaRPr lang="en-US" sz="1200" u="sng" dirty="0">
              <a:solidFill>
                <a:prstClr val="black"/>
              </a:solidFill>
              <a:latin typeface="Lucida Console" panose="020B0609040504020204" pitchFamily="49" charset="0"/>
            </a:endParaRPr>
          </a:p>
        </p:txBody>
      </p:sp>
      <p:sp>
        <p:nvSpPr>
          <p:cNvPr id="22" name="Rectangle: Rounded Corners 21">
            <a:extLst>
              <a:ext uri="{FF2B5EF4-FFF2-40B4-BE49-F238E27FC236}">
                <a16:creationId xmlns:a16="http://schemas.microsoft.com/office/drawing/2014/main" id="{1CA8A3EA-ACC6-48E2-9D5C-BD0CDBE5F50D}"/>
              </a:ext>
            </a:extLst>
          </p:cNvPr>
          <p:cNvSpPr/>
          <p:nvPr/>
        </p:nvSpPr>
        <p:spPr>
          <a:xfrm>
            <a:off x="5130628" y="2017869"/>
            <a:ext cx="1998905" cy="317629"/>
          </a:xfrm>
          <a:prstGeom prst="roundRect">
            <a:avLst/>
          </a:prstGeom>
          <a:solidFill>
            <a:schemeClr val="bg1"/>
          </a:solidFill>
          <a:ln w="1905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tx1">
                    <a:lumMod val="65000"/>
                    <a:lumOff val="35000"/>
                  </a:schemeClr>
                </a:solidFill>
              </a:rPr>
              <a:t>Docker daemon</a:t>
            </a:r>
          </a:p>
        </p:txBody>
      </p:sp>
      <p:pic>
        <p:nvPicPr>
          <p:cNvPr id="24" name="Graphic 23" descr="Image">
            <a:extLst>
              <a:ext uri="{FF2B5EF4-FFF2-40B4-BE49-F238E27FC236}">
                <a16:creationId xmlns:a16="http://schemas.microsoft.com/office/drawing/2014/main" id="{16934860-7D89-42F1-9BDC-D29B082AB0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37549" y="1741620"/>
            <a:ext cx="914400" cy="914400"/>
          </a:xfrm>
          <a:prstGeom prst="rect">
            <a:avLst/>
          </a:prstGeom>
        </p:spPr>
      </p:pic>
      <p:cxnSp>
        <p:nvCxnSpPr>
          <p:cNvPr id="27" name="Straight Arrow Connector 26">
            <a:extLst>
              <a:ext uri="{FF2B5EF4-FFF2-40B4-BE49-F238E27FC236}">
                <a16:creationId xmlns:a16="http://schemas.microsoft.com/office/drawing/2014/main" id="{729533A7-5B4A-49E9-B9A8-79A226FFB3E9}"/>
              </a:ext>
            </a:extLst>
          </p:cNvPr>
          <p:cNvCxnSpPr>
            <a:cxnSpLocks/>
          </p:cNvCxnSpPr>
          <p:nvPr/>
        </p:nvCxnSpPr>
        <p:spPr>
          <a:xfrm>
            <a:off x="3474720" y="2155765"/>
            <a:ext cx="1531901" cy="0"/>
          </a:xfrm>
          <a:prstGeom prst="straightConnector1">
            <a:avLst/>
          </a:prstGeom>
          <a:ln>
            <a:solidFill>
              <a:schemeClr val="tx1">
                <a:lumMod val="75000"/>
                <a:lumOff val="25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35D120FE-D81C-4DBB-B77E-00AEDE60D244}"/>
              </a:ext>
            </a:extLst>
          </p:cNvPr>
          <p:cNvCxnSpPr>
            <a:cxnSpLocks/>
          </p:cNvCxnSpPr>
          <p:nvPr/>
        </p:nvCxnSpPr>
        <p:spPr>
          <a:xfrm>
            <a:off x="7275983" y="2176683"/>
            <a:ext cx="1681199" cy="0"/>
          </a:xfrm>
          <a:prstGeom prst="straightConnector1">
            <a:avLst/>
          </a:prstGeom>
          <a:ln>
            <a:solidFill>
              <a:schemeClr val="tx1">
                <a:lumMod val="75000"/>
                <a:lumOff val="25000"/>
              </a:schemeClr>
            </a:solidFill>
            <a:prstDash val="dash"/>
            <a:tailEnd type="triangle"/>
          </a:ln>
        </p:spPr>
        <p:style>
          <a:lnRef idx="2">
            <a:schemeClr val="accent1"/>
          </a:lnRef>
          <a:fillRef idx="0">
            <a:schemeClr val="accent1"/>
          </a:fillRef>
          <a:effectRef idx="1">
            <a:schemeClr val="accent1"/>
          </a:effectRef>
          <a:fontRef idx="minor">
            <a:schemeClr val="tx1"/>
          </a:fontRef>
        </p:style>
      </p:cxnSp>
      <p:grpSp>
        <p:nvGrpSpPr>
          <p:cNvPr id="40" name="Group 39">
            <a:extLst>
              <a:ext uri="{FF2B5EF4-FFF2-40B4-BE49-F238E27FC236}">
                <a16:creationId xmlns:a16="http://schemas.microsoft.com/office/drawing/2014/main" id="{EDC598BB-860E-441F-9C2D-EA6AFB4AB091}"/>
              </a:ext>
            </a:extLst>
          </p:cNvPr>
          <p:cNvGrpSpPr/>
          <p:nvPr/>
        </p:nvGrpSpPr>
        <p:grpSpPr>
          <a:xfrm>
            <a:off x="6309924" y="2827220"/>
            <a:ext cx="1463096" cy="2140972"/>
            <a:chOff x="5979695" y="2852529"/>
            <a:chExt cx="1463096" cy="2140972"/>
          </a:xfrm>
        </p:grpSpPr>
        <p:sp>
          <p:nvSpPr>
            <p:cNvPr id="34" name="Rectangle 33">
              <a:extLst>
                <a:ext uri="{FF2B5EF4-FFF2-40B4-BE49-F238E27FC236}">
                  <a16:creationId xmlns:a16="http://schemas.microsoft.com/office/drawing/2014/main" id="{C3176DA8-4CBB-4B01-ACA4-9B105AE42A74}"/>
                </a:ext>
              </a:extLst>
            </p:cNvPr>
            <p:cNvSpPr/>
            <p:nvPr/>
          </p:nvSpPr>
          <p:spPr>
            <a:xfrm>
              <a:off x="5986130" y="2985337"/>
              <a:ext cx="1456661" cy="2008164"/>
            </a:xfrm>
            <a:prstGeom prst="rect">
              <a:avLst/>
            </a:prstGeom>
            <a:solidFill>
              <a:schemeClr val="bg1"/>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Rectangle: Rounded Corners 34">
              <a:extLst>
                <a:ext uri="{FF2B5EF4-FFF2-40B4-BE49-F238E27FC236}">
                  <a16:creationId xmlns:a16="http://schemas.microsoft.com/office/drawing/2014/main" id="{0A83CB1F-4263-4C6F-AD45-570B5CA1350B}"/>
                </a:ext>
              </a:extLst>
            </p:cNvPr>
            <p:cNvSpPr/>
            <p:nvPr/>
          </p:nvSpPr>
          <p:spPr>
            <a:xfrm>
              <a:off x="5979695" y="2852529"/>
              <a:ext cx="895598" cy="239130"/>
            </a:xfrm>
            <a:prstGeom prst="roundRect">
              <a:avLst/>
            </a:prstGeom>
            <a:solidFill>
              <a:schemeClr val="bg1"/>
            </a:solidFill>
            <a:ln w="1905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lumMod val="50000"/>
                    </a:schemeClr>
                  </a:solidFill>
                </a:rPr>
                <a:t>Images</a:t>
              </a:r>
            </a:p>
          </p:txBody>
        </p:sp>
        <p:pic>
          <p:nvPicPr>
            <p:cNvPr id="36" name="Graphic 35" descr="Image">
              <a:extLst>
                <a:ext uri="{FF2B5EF4-FFF2-40B4-BE49-F238E27FC236}">
                  <a16:creationId xmlns:a16="http://schemas.microsoft.com/office/drawing/2014/main" id="{7DE0B453-8286-40A2-A5DD-A68116731B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40460" y="3128180"/>
              <a:ext cx="914400" cy="914400"/>
            </a:xfrm>
            <a:prstGeom prst="rect">
              <a:avLst/>
            </a:prstGeom>
          </p:spPr>
        </p:pic>
      </p:grpSp>
      <p:cxnSp>
        <p:nvCxnSpPr>
          <p:cNvPr id="31" name="Straight Arrow Connector 30">
            <a:extLst>
              <a:ext uri="{FF2B5EF4-FFF2-40B4-BE49-F238E27FC236}">
                <a16:creationId xmlns:a16="http://schemas.microsoft.com/office/drawing/2014/main" id="{DF8362D7-5616-458A-A359-046B74C70797}"/>
              </a:ext>
            </a:extLst>
          </p:cNvPr>
          <p:cNvCxnSpPr>
            <a:cxnSpLocks/>
          </p:cNvCxnSpPr>
          <p:nvPr/>
        </p:nvCxnSpPr>
        <p:spPr>
          <a:xfrm flipH="1">
            <a:off x="7491908" y="2478864"/>
            <a:ext cx="1497087" cy="733088"/>
          </a:xfrm>
          <a:prstGeom prst="straightConnector1">
            <a:avLst/>
          </a:prstGeom>
          <a:ln>
            <a:solidFill>
              <a:schemeClr val="tx1">
                <a:lumMod val="75000"/>
                <a:lumOff val="25000"/>
              </a:schemeClr>
            </a:solidFill>
            <a:prstDash val="dash"/>
            <a:tailEnd type="triangle"/>
          </a:ln>
        </p:spPr>
        <p:style>
          <a:lnRef idx="2">
            <a:schemeClr val="accent1"/>
          </a:lnRef>
          <a:fillRef idx="0">
            <a:schemeClr val="accent1"/>
          </a:fillRef>
          <a:effectRef idx="1">
            <a:schemeClr val="accent1"/>
          </a:effectRef>
          <a:fontRef idx="minor">
            <a:schemeClr val="tx1"/>
          </a:fontRef>
        </p:style>
      </p:cxnSp>
      <p:grpSp>
        <p:nvGrpSpPr>
          <p:cNvPr id="41" name="Group 40">
            <a:extLst>
              <a:ext uri="{FF2B5EF4-FFF2-40B4-BE49-F238E27FC236}">
                <a16:creationId xmlns:a16="http://schemas.microsoft.com/office/drawing/2014/main" id="{E4C8054C-F186-459C-88C2-BE539E8AD1F7}"/>
              </a:ext>
            </a:extLst>
          </p:cNvPr>
          <p:cNvGrpSpPr/>
          <p:nvPr/>
        </p:nvGrpSpPr>
        <p:grpSpPr>
          <a:xfrm>
            <a:off x="4440921" y="2829966"/>
            <a:ext cx="1463097" cy="2954644"/>
            <a:chOff x="5979694" y="2852529"/>
            <a:chExt cx="1463097" cy="2140972"/>
          </a:xfrm>
        </p:grpSpPr>
        <p:sp>
          <p:nvSpPr>
            <p:cNvPr id="42" name="Rectangle 41">
              <a:extLst>
                <a:ext uri="{FF2B5EF4-FFF2-40B4-BE49-F238E27FC236}">
                  <a16:creationId xmlns:a16="http://schemas.microsoft.com/office/drawing/2014/main" id="{FBFB425D-CF07-4ABB-B45E-DBB856A00751}"/>
                </a:ext>
              </a:extLst>
            </p:cNvPr>
            <p:cNvSpPr/>
            <p:nvPr/>
          </p:nvSpPr>
          <p:spPr>
            <a:xfrm>
              <a:off x="5986130" y="2985337"/>
              <a:ext cx="1456661" cy="2008164"/>
            </a:xfrm>
            <a:prstGeom prst="rect">
              <a:avLst/>
            </a:prstGeom>
            <a:solidFill>
              <a:schemeClr val="bg1"/>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Rounded Corners 42">
              <a:extLst>
                <a:ext uri="{FF2B5EF4-FFF2-40B4-BE49-F238E27FC236}">
                  <a16:creationId xmlns:a16="http://schemas.microsoft.com/office/drawing/2014/main" id="{76452FFA-D71E-4832-8567-703B0732A40B}"/>
                </a:ext>
              </a:extLst>
            </p:cNvPr>
            <p:cNvSpPr/>
            <p:nvPr/>
          </p:nvSpPr>
          <p:spPr>
            <a:xfrm>
              <a:off x="5979694" y="2852529"/>
              <a:ext cx="1086573" cy="236384"/>
            </a:xfrm>
            <a:prstGeom prst="roundRect">
              <a:avLst/>
            </a:prstGeom>
            <a:solidFill>
              <a:schemeClr val="bg1"/>
            </a:solidFill>
            <a:ln w="1905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lumMod val="50000"/>
                    </a:schemeClr>
                  </a:solidFill>
                </a:rPr>
                <a:t>Containers</a:t>
              </a:r>
            </a:p>
          </p:txBody>
        </p:sp>
      </p:grpSp>
      <p:pic>
        <p:nvPicPr>
          <p:cNvPr id="54" name="Picture 53">
            <a:extLst>
              <a:ext uri="{FF2B5EF4-FFF2-40B4-BE49-F238E27FC236}">
                <a16:creationId xmlns:a16="http://schemas.microsoft.com/office/drawing/2014/main" id="{2901E1B5-28F5-43CC-B686-F408C74196C8}"/>
              </a:ext>
            </a:extLst>
          </p:cNvPr>
          <p:cNvPicPr>
            <a:picLocks noChangeAspect="1"/>
          </p:cNvPicPr>
          <p:nvPr/>
        </p:nvPicPr>
        <p:blipFill rotWithShape="1">
          <a:blip r:embed="rId6"/>
          <a:srcRect r="6251"/>
          <a:stretch/>
        </p:blipFill>
        <p:spPr>
          <a:xfrm>
            <a:off x="4884520" y="3433441"/>
            <a:ext cx="421127" cy="732187"/>
          </a:xfrm>
          <a:prstGeom prst="rect">
            <a:avLst/>
          </a:prstGeom>
        </p:spPr>
      </p:pic>
      <p:pic>
        <p:nvPicPr>
          <p:cNvPr id="55" name="Picture 54">
            <a:extLst>
              <a:ext uri="{FF2B5EF4-FFF2-40B4-BE49-F238E27FC236}">
                <a16:creationId xmlns:a16="http://schemas.microsoft.com/office/drawing/2014/main" id="{FEC26C7C-7A85-428B-B22C-C90D8E2F8930}"/>
              </a:ext>
            </a:extLst>
          </p:cNvPr>
          <p:cNvPicPr>
            <a:picLocks noChangeAspect="1"/>
          </p:cNvPicPr>
          <p:nvPr/>
        </p:nvPicPr>
        <p:blipFill rotWithShape="1">
          <a:blip r:embed="rId6"/>
          <a:srcRect r="6251"/>
          <a:stretch/>
        </p:blipFill>
        <p:spPr>
          <a:xfrm>
            <a:off x="4890955" y="4136821"/>
            <a:ext cx="421127" cy="732187"/>
          </a:xfrm>
          <a:prstGeom prst="rect">
            <a:avLst/>
          </a:prstGeom>
        </p:spPr>
      </p:pic>
      <p:pic>
        <p:nvPicPr>
          <p:cNvPr id="56" name="Picture 55">
            <a:extLst>
              <a:ext uri="{FF2B5EF4-FFF2-40B4-BE49-F238E27FC236}">
                <a16:creationId xmlns:a16="http://schemas.microsoft.com/office/drawing/2014/main" id="{7FCBD9B7-F1C8-4315-B69D-113037886BFE}"/>
              </a:ext>
            </a:extLst>
          </p:cNvPr>
          <p:cNvPicPr>
            <a:picLocks noChangeAspect="1"/>
          </p:cNvPicPr>
          <p:nvPr/>
        </p:nvPicPr>
        <p:blipFill rotWithShape="1">
          <a:blip r:embed="rId6"/>
          <a:srcRect r="6251"/>
          <a:stretch/>
        </p:blipFill>
        <p:spPr>
          <a:xfrm>
            <a:off x="4890954" y="4840201"/>
            <a:ext cx="421127" cy="732187"/>
          </a:xfrm>
          <a:prstGeom prst="rect">
            <a:avLst/>
          </a:prstGeom>
        </p:spPr>
      </p:pic>
      <p:cxnSp>
        <p:nvCxnSpPr>
          <p:cNvPr id="57" name="Straight Arrow Connector 56">
            <a:extLst>
              <a:ext uri="{FF2B5EF4-FFF2-40B4-BE49-F238E27FC236}">
                <a16:creationId xmlns:a16="http://schemas.microsoft.com/office/drawing/2014/main" id="{DC18DF9E-009F-434C-80A8-4D557CA63686}"/>
              </a:ext>
            </a:extLst>
          </p:cNvPr>
          <p:cNvCxnSpPr>
            <a:cxnSpLocks/>
          </p:cNvCxnSpPr>
          <p:nvPr/>
        </p:nvCxnSpPr>
        <p:spPr>
          <a:xfrm flipH="1">
            <a:off x="5406080" y="3701814"/>
            <a:ext cx="1157790" cy="775721"/>
          </a:xfrm>
          <a:prstGeom prst="straightConnector1">
            <a:avLst/>
          </a:prstGeom>
          <a:ln>
            <a:solidFill>
              <a:schemeClr val="bg1">
                <a:lumMod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61" name="Rectangle: Rounded Corners 60">
            <a:extLst>
              <a:ext uri="{FF2B5EF4-FFF2-40B4-BE49-F238E27FC236}">
                <a16:creationId xmlns:a16="http://schemas.microsoft.com/office/drawing/2014/main" id="{9D798056-F774-4270-AEDE-7B68C8A9BB2A}"/>
              </a:ext>
            </a:extLst>
          </p:cNvPr>
          <p:cNvSpPr/>
          <p:nvPr/>
        </p:nvSpPr>
        <p:spPr>
          <a:xfrm>
            <a:off x="2139334" y="2478864"/>
            <a:ext cx="1176129" cy="409999"/>
          </a:xfrm>
          <a:prstGeom prst="roundRect">
            <a:avLst/>
          </a:prstGeom>
          <a:solidFill>
            <a:schemeClr val="bg1"/>
          </a:solidFill>
          <a:ln w="1905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tx1">
                    <a:lumMod val="50000"/>
                    <a:lumOff val="50000"/>
                  </a:schemeClr>
                </a:solidFill>
              </a:rPr>
              <a:t>docker run</a:t>
            </a:r>
          </a:p>
        </p:txBody>
      </p:sp>
      <p:sp>
        <p:nvSpPr>
          <p:cNvPr id="62" name="Rectangle: Rounded Corners 61">
            <a:extLst>
              <a:ext uri="{FF2B5EF4-FFF2-40B4-BE49-F238E27FC236}">
                <a16:creationId xmlns:a16="http://schemas.microsoft.com/office/drawing/2014/main" id="{0205514F-8A5C-4C17-B066-6758C9E24113}"/>
              </a:ext>
            </a:extLst>
          </p:cNvPr>
          <p:cNvSpPr/>
          <p:nvPr/>
        </p:nvSpPr>
        <p:spPr>
          <a:xfrm>
            <a:off x="2149293" y="3024623"/>
            <a:ext cx="1176129" cy="409999"/>
          </a:xfrm>
          <a:prstGeom prst="roundRect">
            <a:avLst/>
          </a:prstGeom>
          <a:solidFill>
            <a:schemeClr val="bg1"/>
          </a:solidFill>
          <a:ln w="1905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tx1">
                    <a:lumMod val="50000"/>
                    <a:lumOff val="50000"/>
                  </a:schemeClr>
                </a:solidFill>
              </a:rPr>
              <a:t>docker push</a:t>
            </a:r>
          </a:p>
        </p:txBody>
      </p:sp>
      <p:cxnSp>
        <p:nvCxnSpPr>
          <p:cNvPr id="64" name="Straight Arrow Connector 63">
            <a:extLst>
              <a:ext uri="{FF2B5EF4-FFF2-40B4-BE49-F238E27FC236}">
                <a16:creationId xmlns:a16="http://schemas.microsoft.com/office/drawing/2014/main" id="{085A9606-6C2A-4F68-B119-0CA5D1397DB7}"/>
              </a:ext>
            </a:extLst>
          </p:cNvPr>
          <p:cNvCxnSpPr>
            <a:cxnSpLocks/>
          </p:cNvCxnSpPr>
          <p:nvPr/>
        </p:nvCxnSpPr>
        <p:spPr>
          <a:xfrm flipV="1">
            <a:off x="3490151" y="2270224"/>
            <a:ext cx="1513393" cy="373693"/>
          </a:xfrm>
          <a:prstGeom prst="straightConnector1">
            <a:avLst/>
          </a:prstGeom>
          <a:ln>
            <a:solidFill>
              <a:schemeClr val="bg1">
                <a:lumMod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C6B95DC5-EFDF-45FE-9945-4CCA1392167C}"/>
              </a:ext>
            </a:extLst>
          </p:cNvPr>
          <p:cNvCxnSpPr>
            <a:cxnSpLocks/>
          </p:cNvCxnSpPr>
          <p:nvPr/>
        </p:nvCxnSpPr>
        <p:spPr>
          <a:xfrm>
            <a:off x="5649763" y="2382426"/>
            <a:ext cx="914416" cy="1024882"/>
          </a:xfrm>
          <a:prstGeom prst="straightConnector1">
            <a:avLst/>
          </a:prstGeom>
          <a:ln>
            <a:solidFill>
              <a:schemeClr val="bg1">
                <a:lumMod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BE1501F1-9537-4D66-AAB1-D18FDCE35EB3}"/>
              </a:ext>
            </a:extLst>
          </p:cNvPr>
          <p:cNvCxnSpPr>
            <a:cxnSpLocks/>
          </p:cNvCxnSpPr>
          <p:nvPr/>
        </p:nvCxnSpPr>
        <p:spPr>
          <a:xfrm flipV="1">
            <a:off x="3470814" y="2374252"/>
            <a:ext cx="1618549" cy="833561"/>
          </a:xfrm>
          <a:prstGeom prst="straightConnector1">
            <a:avLst/>
          </a:prstGeom>
          <a:ln>
            <a:solidFill>
              <a:schemeClr val="bg1">
                <a:lumMod val="85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36159F94-906D-4DE0-ADE8-4A543A28C3E9}"/>
              </a:ext>
            </a:extLst>
          </p:cNvPr>
          <p:cNvCxnSpPr>
            <a:cxnSpLocks/>
          </p:cNvCxnSpPr>
          <p:nvPr/>
        </p:nvCxnSpPr>
        <p:spPr>
          <a:xfrm flipV="1">
            <a:off x="5466475" y="3952935"/>
            <a:ext cx="1142999" cy="748543"/>
          </a:xfrm>
          <a:prstGeom prst="straightConnector1">
            <a:avLst/>
          </a:prstGeom>
          <a:ln>
            <a:solidFill>
              <a:schemeClr val="bg1">
                <a:lumMod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1A5E52BE-1176-49AE-AC89-F207912E4DBF}"/>
              </a:ext>
            </a:extLst>
          </p:cNvPr>
          <p:cNvCxnSpPr>
            <a:cxnSpLocks/>
          </p:cNvCxnSpPr>
          <p:nvPr/>
        </p:nvCxnSpPr>
        <p:spPr>
          <a:xfrm>
            <a:off x="5976760" y="2391845"/>
            <a:ext cx="377895" cy="432932"/>
          </a:xfrm>
          <a:prstGeom prst="straightConnector1">
            <a:avLst/>
          </a:prstGeom>
          <a:ln>
            <a:solidFill>
              <a:schemeClr val="bg1">
                <a:lumMod val="85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3016E457-6AEC-4FB1-A8E1-170F139353E6}"/>
              </a:ext>
            </a:extLst>
          </p:cNvPr>
          <p:cNvCxnSpPr>
            <a:cxnSpLocks/>
          </p:cNvCxnSpPr>
          <p:nvPr/>
        </p:nvCxnSpPr>
        <p:spPr>
          <a:xfrm flipV="1">
            <a:off x="7552958" y="2656020"/>
            <a:ext cx="1584591" cy="776564"/>
          </a:xfrm>
          <a:prstGeom prst="straightConnector1">
            <a:avLst/>
          </a:prstGeom>
          <a:ln>
            <a:solidFill>
              <a:schemeClr val="bg1">
                <a:lumMod val="85000"/>
              </a:schemeClr>
            </a:solidFill>
            <a:prstDash val="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4714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idx="1"/>
          </p:nvPr>
        </p:nvSpPr>
        <p:spPr>
          <a:xfrm>
            <a:off x="349292" y="281554"/>
            <a:ext cx="11493416" cy="2111143"/>
          </a:xfrm>
        </p:spPr>
        <p:txBody>
          <a:bodyPr>
            <a:noAutofit/>
          </a:bodyPr>
          <a:lstStyle/>
          <a:p>
            <a:pPr algn="ctr"/>
            <a:r>
              <a:rPr lang="en-US" sz="4000" b="1" dirty="0">
                <a:latin typeface="Karla" pitchFamily="2" charset="0"/>
              </a:rPr>
              <a:t>Exercise 2: build a Docker Image</a:t>
            </a:r>
          </a:p>
        </p:txBody>
      </p:sp>
      <p:grpSp>
        <p:nvGrpSpPr>
          <p:cNvPr id="21" name="Group 20">
            <a:extLst>
              <a:ext uri="{FF2B5EF4-FFF2-40B4-BE49-F238E27FC236}">
                <a16:creationId xmlns:a16="http://schemas.microsoft.com/office/drawing/2014/main" id="{EE02F7DC-E4CB-48B3-B231-A2F58136CED4}"/>
              </a:ext>
            </a:extLst>
          </p:cNvPr>
          <p:cNvGrpSpPr/>
          <p:nvPr/>
        </p:nvGrpSpPr>
        <p:grpSpPr>
          <a:xfrm>
            <a:off x="1623317" y="1425229"/>
            <a:ext cx="9254088" cy="4626249"/>
            <a:chOff x="1623317" y="1425229"/>
            <a:chExt cx="9254088" cy="4626249"/>
          </a:xfrm>
        </p:grpSpPr>
        <p:grpSp>
          <p:nvGrpSpPr>
            <p:cNvPr id="10" name="Group 9">
              <a:extLst>
                <a:ext uri="{FF2B5EF4-FFF2-40B4-BE49-F238E27FC236}">
                  <a16:creationId xmlns:a16="http://schemas.microsoft.com/office/drawing/2014/main" id="{ACA556E8-C4D4-4645-BCD2-A117C42485D4}"/>
                </a:ext>
              </a:extLst>
            </p:cNvPr>
            <p:cNvGrpSpPr/>
            <p:nvPr/>
          </p:nvGrpSpPr>
          <p:grpSpPr>
            <a:xfrm>
              <a:off x="1623317" y="1438416"/>
              <a:ext cx="2085654" cy="2148949"/>
              <a:chOff x="1623317" y="1438416"/>
              <a:chExt cx="2085654" cy="2148949"/>
            </a:xfrm>
          </p:grpSpPr>
          <p:sp>
            <p:nvSpPr>
              <p:cNvPr id="7" name="Rectangle 6">
                <a:extLst>
                  <a:ext uri="{FF2B5EF4-FFF2-40B4-BE49-F238E27FC236}">
                    <a16:creationId xmlns:a16="http://schemas.microsoft.com/office/drawing/2014/main" id="{22F37F5A-9076-45FE-82CD-BEBF567D6685}"/>
                  </a:ext>
                </a:extLst>
              </p:cNvPr>
              <p:cNvSpPr/>
              <p:nvPr/>
            </p:nvSpPr>
            <p:spPr>
              <a:xfrm>
                <a:off x="1643865" y="1633591"/>
                <a:ext cx="2065106" cy="1953774"/>
              </a:xfrm>
              <a:prstGeom prst="rect">
                <a:avLst/>
              </a:prstGeom>
              <a:solidFill>
                <a:srgbClr val="ADE6FA"/>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83DF2C76-1F67-44B5-8E75-A357860D9685}"/>
                  </a:ext>
                </a:extLst>
              </p:cNvPr>
              <p:cNvSpPr/>
              <p:nvPr/>
            </p:nvSpPr>
            <p:spPr>
              <a:xfrm>
                <a:off x="1623317" y="1438416"/>
                <a:ext cx="667821" cy="249836"/>
              </a:xfrm>
              <a:prstGeom prst="roundRect">
                <a:avLst/>
              </a:prstGeom>
              <a:solidFill>
                <a:schemeClr val="bg1"/>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CLIENT</a:t>
                </a:r>
              </a:p>
            </p:txBody>
          </p:sp>
          <p:sp>
            <p:nvSpPr>
              <p:cNvPr id="12" name="Rectangle: Rounded Corners 11">
                <a:extLst>
                  <a:ext uri="{FF2B5EF4-FFF2-40B4-BE49-F238E27FC236}">
                    <a16:creationId xmlns:a16="http://schemas.microsoft.com/office/drawing/2014/main" id="{1FFAED1E-D267-412F-8D12-75BFDF7B5F2D}"/>
                  </a:ext>
                </a:extLst>
              </p:cNvPr>
              <p:cNvSpPr/>
              <p:nvPr/>
            </p:nvSpPr>
            <p:spPr>
              <a:xfrm>
                <a:off x="2128446" y="1950766"/>
                <a:ext cx="1155760" cy="409999"/>
              </a:xfrm>
              <a:prstGeom prst="roundRect">
                <a:avLst/>
              </a:prstGeom>
              <a:solidFill>
                <a:schemeClr val="bg1"/>
              </a:solidFill>
              <a:ln w="1905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tx1">
                        <a:lumMod val="50000"/>
                        <a:lumOff val="50000"/>
                      </a:schemeClr>
                    </a:solidFill>
                  </a:rPr>
                  <a:t>docker build</a:t>
                </a:r>
              </a:p>
            </p:txBody>
          </p:sp>
        </p:grpSp>
        <p:grpSp>
          <p:nvGrpSpPr>
            <p:cNvPr id="13" name="Group 12">
              <a:extLst>
                <a:ext uri="{FF2B5EF4-FFF2-40B4-BE49-F238E27FC236}">
                  <a16:creationId xmlns:a16="http://schemas.microsoft.com/office/drawing/2014/main" id="{62DBF92C-160B-45B0-BF7A-71B07799A4BA}"/>
                </a:ext>
              </a:extLst>
            </p:cNvPr>
            <p:cNvGrpSpPr/>
            <p:nvPr/>
          </p:nvGrpSpPr>
          <p:grpSpPr>
            <a:xfrm>
              <a:off x="4089115" y="1425229"/>
              <a:ext cx="4027468" cy="4626249"/>
              <a:chOff x="1623317" y="1438416"/>
              <a:chExt cx="4027468" cy="4626249"/>
            </a:xfrm>
          </p:grpSpPr>
          <p:sp>
            <p:nvSpPr>
              <p:cNvPr id="14" name="Rectangle 13">
                <a:extLst>
                  <a:ext uri="{FF2B5EF4-FFF2-40B4-BE49-F238E27FC236}">
                    <a16:creationId xmlns:a16="http://schemas.microsoft.com/office/drawing/2014/main" id="{508D2FF6-D2C8-4704-8E25-6EAEDA6DD0A7}"/>
                  </a:ext>
                </a:extLst>
              </p:cNvPr>
              <p:cNvSpPr/>
              <p:nvPr/>
            </p:nvSpPr>
            <p:spPr>
              <a:xfrm>
                <a:off x="1643864" y="1633590"/>
                <a:ext cx="4006921" cy="4431075"/>
              </a:xfrm>
              <a:prstGeom prst="rect">
                <a:avLst/>
              </a:prstGeom>
              <a:solidFill>
                <a:srgbClr val="ADE6FA"/>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1439931B-B888-44AA-94C5-F08C120C2F61}"/>
                  </a:ext>
                </a:extLst>
              </p:cNvPr>
              <p:cNvSpPr/>
              <p:nvPr/>
            </p:nvSpPr>
            <p:spPr>
              <a:xfrm>
                <a:off x="1623317" y="1438416"/>
                <a:ext cx="1345914" cy="362320"/>
              </a:xfrm>
              <a:prstGeom prst="roundRect">
                <a:avLst/>
              </a:prstGeom>
              <a:solidFill>
                <a:schemeClr val="bg1"/>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DOCKER HOST</a:t>
                </a:r>
              </a:p>
            </p:txBody>
          </p:sp>
        </p:grpSp>
        <p:grpSp>
          <p:nvGrpSpPr>
            <p:cNvPr id="17" name="Group 16">
              <a:extLst>
                <a:ext uri="{FF2B5EF4-FFF2-40B4-BE49-F238E27FC236}">
                  <a16:creationId xmlns:a16="http://schemas.microsoft.com/office/drawing/2014/main" id="{91948A6C-E887-4A98-AB89-8B2F2AC8CEB6}"/>
                </a:ext>
              </a:extLst>
            </p:cNvPr>
            <p:cNvGrpSpPr/>
            <p:nvPr/>
          </p:nvGrpSpPr>
          <p:grpSpPr>
            <a:xfrm>
              <a:off x="8483029" y="1445936"/>
              <a:ext cx="2394376" cy="2148950"/>
              <a:chOff x="1623317" y="1438415"/>
              <a:chExt cx="2085654" cy="2148950"/>
            </a:xfrm>
          </p:grpSpPr>
          <p:sp>
            <p:nvSpPr>
              <p:cNvPr id="18" name="Rectangle 17">
                <a:extLst>
                  <a:ext uri="{FF2B5EF4-FFF2-40B4-BE49-F238E27FC236}">
                    <a16:creationId xmlns:a16="http://schemas.microsoft.com/office/drawing/2014/main" id="{1129C103-1C22-4C7A-968D-B658510E4559}"/>
                  </a:ext>
                </a:extLst>
              </p:cNvPr>
              <p:cNvSpPr/>
              <p:nvPr/>
            </p:nvSpPr>
            <p:spPr>
              <a:xfrm>
                <a:off x="1643865" y="1633591"/>
                <a:ext cx="2065106" cy="1953774"/>
              </a:xfrm>
              <a:prstGeom prst="rect">
                <a:avLst/>
              </a:prstGeom>
              <a:solidFill>
                <a:srgbClr val="ADE6FA"/>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B36519C4-BE06-49F8-95BB-A32399FB5553}"/>
                  </a:ext>
                </a:extLst>
              </p:cNvPr>
              <p:cNvSpPr/>
              <p:nvPr/>
            </p:nvSpPr>
            <p:spPr>
              <a:xfrm>
                <a:off x="1623317" y="1438415"/>
                <a:ext cx="763686" cy="239025"/>
              </a:xfrm>
              <a:prstGeom prst="roundRect">
                <a:avLst/>
              </a:prstGeom>
              <a:solidFill>
                <a:schemeClr val="bg1"/>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REGISTRY</a:t>
                </a:r>
              </a:p>
            </p:txBody>
          </p:sp>
        </p:grpSp>
      </p:grpSp>
      <p:sp>
        <p:nvSpPr>
          <p:cNvPr id="4" name="Title 3">
            <a:extLst>
              <a:ext uri="{FF2B5EF4-FFF2-40B4-BE49-F238E27FC236}">
                <a16:creationId xmlns:a16="http://schemas.microsoft.com/office/drawing/2014/main" id="{BF5EAB67-A55F-4E72-82DA-6ECE5A6F49EF}"/>
              </a:ext>
            </a:extLst>
          </p:cNvPr>
          <p:cNvSpPr>
            <a:spLocks noGrp="1"/>
          </p:cNvSpPr>
          <p:nvPr>
            <p:ph type="title"/>
          </p:nvPr>
        </p:nvSpPr>
        <p:spPr/>
        <p:txBody>
          <a:bodyPr/>
          <a:lstStyle/>
          <a:p>
            <a:br>
              <a:rPr lang="en-US" dirty="0"/>
            </a:br>
            <a:br>
              <a:rPr lang="en-US" dirty="0"/>
            </a:br>
            <a:br>
              <a:rPr lang="en-US" dirty="0"/>
            </a:br>
            <a:br>
              <a:rPr lang="en-US" dirty="0"/>
            </a:br>
            <a:br>
              <a:rPr lang="en-US" dirty="0"/>
            </a:br>
            <a:endParaRPr lang="en-US" dirty="0"/>
          </a:p>
        </p:txBody>
      </p:sp>
      <p:sp>
        <p:nvSpPr>
          <p:cNvPr id="5" name="Rectangle 4">
            <a:extLst>
              <a:ext uri="{FF2B5EF4-FFF2-40B4-BE49-F238E27FC236}">
                <a16:creationId xmlns:a16="http://schemas.microsoft.com/office/drawing/2014/main" id="{44F3DA0E-014A-442B-BD27-A982E93A8EFE}"/>
              </a:ext>
            </a:extLst>
          </p:cNvPr>
          <p:cNvSpPr/>
          <p:nvPr/>
        </p:nvSpPr>
        <p:spPr>
          <a:xfrm>
            <a:off x="1549281" y="6389758"/>
            <a:ext cx="9049018" cy="276999"/>
          </a:xfrm>
          <a:prstGeom prst="rect">
            <a:avLst/>
          </a:prstGeom>
        </p:spPr>
        <p:txBody>
          <a:bodyPr wrap="square">
            <a:spAutoFit/>
          </a:bodyPr>
          <a:lstStyle/>
          <a:p>
            <a:r>
              <a:rPr lang="en-US" sz="1200" u="sng" dirty="0">
                <a:solidFill>
                  <a:prstClr val="black"/>
                </a:solidFill>
                <a:latin typeface="Lucida Console" panose="020B0609040504020204" pitchFamily="49" charset="0"/>
                <a:hlinkClick r:id="rId3">
                  <a:extLst>
                    <a:ext uri="{A12FA001-AC4F-418D-AE19-62706E023703}">
                      <ahyp:hlinkClr xmlns:ahyp="http://schemas.microsoft.com/office/drawing/2018/hyperlinkcolor" val="tx"/>
                    </a:ext>
                  </a:extLst>
                </a:hlinkClick>
              </a:rPr>
              <a:t>https://nickjanetakis.com/blog/understanding-how-the-docker-daemon-and-docker-cli-work-together</a:t>
            </a:r>
            <a:endParaRPr lang="en-US" sz="1200" u="sng" dirty="0">
              <a:solidFill>
                <a:prstClr val="black"/>
              </a:solidFill>
              <a:latin typeface="Lucida Console" panose="020B0609040504020204" pitchFamily="49" charset="0"/>
            </a:endParaRPr>
          </a:p>
        </p:txBody>
      </p:sp>
      <p:sp>
        <p:nvSpPr>
          <p:cNvPr id="22" name="Rectangle: Rounded Corners 21">
            <a:extLst>
              <a:ext uri="{FF2B5EF4-FFF2-40B4-BE49-F238E27FC236}">
                <a16:creationId xmlns:a16="http://schemas.microsoft.com/office/drawing/2014/main" id="{1CA8A3EA-ACC6-48E2-9D5C-BD0CDBE5F50D}"/>
              </a:ext>
            </a:extLst>
          </p:cNvPr>
          <p:cNvSpPr/>
          <p:nvPr/>
        </p:nvSpPr>
        <p:spPr>
          <a:xfrm>
            <a:off x="5130628" y="2017869"/>
            <a:ext cx="1998905" cy="317629"/>
          </a:xfrm>
          <a:prstGeom prst="roundRect">
            <a:avLst/>
          </a:prstGeom>
          <a:solidFill>
            <a:schemeClr val="bg1"/>
          </a:solidFill>
          <a:ln w="1905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tx1">
                    <a:lumMod val="65000"/>
                    <a:lumOff val="35000"/>
                  </a:schemeClr>
                </a:solidFill>
              </a:rPr>
              <a:t>Docker daemon</a:t>
            </a:r>
          </a:p>
        </p:txBody>
      </p:sp>
      <p:pic>
        <p:nvPicPr>
          <p:cNvPr id="24" name="Graphic 23" descr="Image">
            <a:extLst>
              <a:ext uri="{FF2B5EF4-FFF2-40B4-BE49-F238E27FC236}">
                <a16:creationId xmlns:a16="http://schemas.microsoft.com/office/drawing/2014/main" id="{16934860-7D89-42F1-9BDC-D29B082AB0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37549" y="1741620"/>
            <a:ext cx="914400" cy="914400"/>
          </a:xfrm>
          <a:prstGeom prst="rect">
            <a:avLst/>
          </a:prstGeom>
        </p:spPr>
      </p:pic>
      <p:cxnSp>
        <p:nvCxnSpPr>
          <p:cNvPr id="27" name="Straight Arrow Connector 26">
            <a:extLst>
              <a:ext uri="{FF2B5EF4-FFF2-40B4-BE49-F238E27FC236}">
                <a16:creationId xmlns:a16="http://schemas.microsoft.com/office/drawing/2014/main" id="{729533A7-5B4A-49E9-B9A8-79A226FFB3E9}"/>
              </a:ext>
            </a:extLst>
          </p:cNvPr>
          <p:cNvCxnSpPr>
            <a:cxnSpLocks/>
          </p:cNvCxnSpPr>
          <p:nvPr/>
        </p:nvCxnSpPr>
        <p:spPr>
          <a:xfrm>
            <a:off x="3474720" y="2155765"/>
            <a:ext cx="1531901" cy="0"/>
          </a:xfrm>
          <a:prstGeom prst="straightConnector1">
            <a:avLst/>
          </a:prstGeom>
          <a:ln>
            <a:solidFill>
              <a:schemeClr val="tx1">
                <a:lumMod val="75000"/>
                <a:lumOff val="25000"/>
              </a:schemeClr>
            </a:solidFill>
            <a:prstDash val="dash"/>
            <a:tailEnd type="triangle"/>
          </a:ln>
        </p:spPr>
        <p:style>
          <a:lnRef idx="2">
            <a:schemeClr val="accent1"/>
          </a:lnRef>
          <a:fillRef idx="0">
            <a:schemeClr val="accent1"/>
          </a:fillRef>
          <a:effectRef idx="1">
            <a:schemeClr val="accent1"/>
          </a:effectRef>
          <a:fontRef idx="minor">
            <a:schemeClr val="tx1"/>
          </a:fontRef>
        </p:style>
      </p:cxnSp>
      <p:grpSp>
        <p:nvGrpSpPr>
          <p:cNvPr id="40" name="Group 39">
            <a:extLst>
              <a:ext uri="{FF2B5EF4-FFF2-40B4-BE49-F238E27FC236}">
                <a16:creationId xmlns:a16="http://schemas.microsoft.com/office/drawing/2014/main" id="{EDC598BB-860E-441F-9C2D-EA6AFB4AB091}"/>
              </a:ext>
            </a:extLst>
          </p:cNvPr>
          <p:cNvGrpSpPr/>
          <p:nvPr/>
        </p:nvGrpSpPr>
        <p:grpSpPr>
          <a:xfrm>
            <a:off x="6309924" y="2827220"/>
            <a:ext cx="1463096" cy="2140972"/>
            <a:chOff x="5979695" y="2852529"/>
            <a:chExt cx="1463096" cy="2140972"/>
          </a:xfrm>
        </p:grpSpPr>
        <p:sp>
          <p:nvSpPr>
            <p:cNvPr id="34" name="Rectangle 33">
              <a:extLst>
                <a:ext uri="{FF2B5EF4-FFF2-40B4-BE49-F238E27FC236}">
                  <a16:creationId xmlns:a16="http://schemas.microsoft.com/office/drawing/2014/main" id="{C3176DA8-4CBB-4B01-ACA4-9B105AE42A74}"/>
                </a:ext>
              </a:extLst>
            </p:cNvPr>
            <p:cNvSpPr/>
            <p:nvPr/>
          </p:nvSpPr>
          <p:spPr>
            <a:xfrm>
              <a:off x="5986130" y="2985337"/>
              <a:ext cx="1456661" cy="2008164"/>
            </a:xfrm>
            <a:prstGeom prst="rect">
              <a:avLst/>
            </a:prstGeom>
            <a:solidFill>
              <a:schemeClr val="bg1"/>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Rectangle: Rounded Corners 34">
              <a:extLst>
                <a:ext uri="{FF2B5EF4-FFF2-40B4-BE49-F238E27FC236}">
                  <a16:creationId xmlns:a16="http://schemas.microsoft.com/office/drawing/2014/main" id="{0A83CB1F-4263-4C6F-AD45-570B5CA1350B}"/>
                </a:ext>
              </a:extLst>
            </p:cNvPr>
            <p:cNvSpPr/>
            <p:nvPr/>
          </p:nvSpPr>
          <p:spPr>
            <a:xfrm>
              <a:off x="5979695" y="2852529"/>
              <a:ext cx="895598" cy="239130"/>
            </a:xfrm>
            <a:prstGeom prst="roundRect">
              <a:avLst/>
            </a:prstGeom>
            <a:solidFill>
              <a:schemeClr val="bg1"/>
            </a:solidFill>
            <a:ln w="1905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lumMod val="50000"/>
                    </a:schemeClr>
                  </a:solidFill>
                </a:rPr>
                <a:t>Images</a:t>
              </a:r>
            </a:p>
          </p:txBody>
        </p:sp>
        <p:pic>
          <p:nvPicPr>
            <p:cNvPr id="36" name="Graphic 35" descr="Image">
              <a:extLst>
                <a:ext uri="{FF2B5EF4-FFF2-40B4-BE49-F238E27FC236}">
                  <a16:creationId xmlns:a16="http://schemas.microsoft.com/office/drawing/2014/main" id="{7DE0B453-8286-40A2-A5DD-A68116731B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40460" y="3128180"/>
              <a:ext cx="914400" cy="914400"/>
            </a:xfrm>
            <a:prstGeom prst="rect">
              <a:avLst/>
            </a:prstGeom>
          </p:spPr>
        </p:pic>
      </p:grpSp>
      <p:grpSp>
        <p:nvGrpSpPr>
          <p:cNvPr id="41" name="Group 40">
            <a:extLst>
              <a:ext uri="{FF2B5EF4-FFF2-40B4-BE49-F238E27FC236}">
                <a16:creationId xmlns:a16="http://schemas.microsoft.com/office/drawing/2014/main" id="{E4C8054C-F186-459C-88C2-BE539E8AD1F7}"/>
              </a:ext>
            </a:extLst>
          </p:cNvPr>
          <p:cNvGrpSpPr/>
          <p:nvPr/>
        </p:nvGrpSpPr>
        <p:grpSpPr>
          <a:xfrm>
            <a:off x="4440921" y="2829966"/>
            <a:ext cx="1463097" cy="2954644"/>
            <a:chOff x="5979694" y="2852529"/>
            <a:chExt cx="1463097" cy="2140972"/>
          </a:xfrm>
        </p:grpSpPr>
        <p:sp>
          <p:nvSpPr>
            <p:cNvPr id="42" name="Rectangle 41">
              <a:extLst>
                <a:ext uri="{FF2B5EF4-FFF2-40B4-BE49-F238E27FC236}">
                  <a16:creationId xmlns:a16="http://schemas.microsoft.com/office/drawing/2014/main" id="{FBFB425D-CF07-4ABB-B45E-DBB856A00751}"/>
                </a:ext>
              </a:extLst>
            </p:cNvPr>
            <p:cNvSpPr/>
            <p:nvPr/>
          </p:nvSpPr>
          <p:spPr>
            <a:xfrm>
              <a:off x="5986130" y="2985337"/>
              <a:ext cx="1456661" cy="2008164"/>
            </a:xfrm>
            <a:prstGeom prst="rect">
              <a:avLst/>
            </a:prstGeom>
            <a:solidFill>
              <a:schemeClr val="bg1"/>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Rounded Corners 42">
              <a:extLst>
                <a:ext uri="{FF2B5EF4-FFF2-40B4-BE49-F238E27FC236}">
                  <a16:creationId xmlns:a16="http://schemas.microsoft.com/office/drawing/2014/main" id="{76452FFA-D71E-4832-8567-703B0732A40B}"/>
                </a:ext>
              </a:extLst>
            </p:cNvPr>
            <p:cNvSpPr/>
            <p:nvPr/>
          </p:nvSpPr>
          <p:spPr>
            <a:xfrm>
              <a:off x="5979694" y="2852529"/>
              <a:ext cx="1086573" cy="236384"/>
            </a:xfrm>
            <a:prstGeom prst="roundRect">
              <a:avLst/>
            </a:prstGeom>
            <a:solidFill>
              <a:schemeClr val="bg1"/>
            </a:solidFill>
            <a:ln w="1905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lumMod val="50000"/>
                    </a:schemeClr>
                  </a:solidFill>
                </a:rPr>
                <a:t>Containers</a:t>
              </a:r>
            </a:p>
          </p:txBody>
        </p:sp>
      </p:grpSp>
      <p:pic>
        <p:nvPicPr>
          <p:cNvPr id="54" name="Picture 53">
            <a:extLst>
              <a:ext uri="{FF2B5EF4-FFF2-40B4-BE49-F238E27FC236}">
                <a16:creationId xmlns:a16="http://schemas.microsoft.com/office/drawing/2014/main" id="{2901E1B5-28F5-43CC-B686-F408C74196C8}"/>
              </a:ext>
            </a:extLst>
          </p:cNvPr>
          <p:cNvPicPr>
            <a:picLocks noChangeAspect="1"/>
          </p:cNvPicPr>
          <p:nvPr/>
        </p:nvPicPr>
        <p:blipFill rotWithShape="1">
          <a:blip r:embed="rId6"/>
          <a:srcRect r="6251"/>
          <a:stretch/>
        </p:blipFill>
        <p:spPr>
          <a:xfrm>
            <a:off x="4884520" y="3433441"/>
            <a:ext cx="421127" cy="732187"/>
          </a:xfrm>
          <a:prstGeom prst="rect">
            <a:avLst/>
          </a:prstGeom>
        </p:spPr>
      </p:pic>
      <p:pic>
        <p:nvPicPr>
          <p:cNvPr id="55" name="Picture 54">
            <a:extLst>
              <a:ext uri="{FF2B5EF4-FFF2-40B4-BE49-F238E27FC236}">
                <a16:creationId xmlns:a16="http://schemas.microsoft.com/office/drawing/2014/main" id="{FEC26C7C-7A85-428B-B22C-C90D8E2F8930}"/>
              </a:ext>
            </a:extLst>
          </p:cNvPr>
          <p:cNvPicPr>
            <a:picLocks noChangeAspect="1"/>
          </p:cNvPicPr>
          <p:nvPr/>
        </p:nvPicPr>
        <p:blipFill rotWithShape="1">
          <a:blip r:embed="rId6"/>
          <a:srcRect r="6251"/>
          <a:stretch/>
        </p:blipFill>
        <p:spPr>
          <a:xfrm>
            <a:off x="4890955" y="4136821"/>
            <a:ext cx="421127" cy="732187"/>
          </a:xfrm>
          <a:prstGeom prst="rect">
            <a:avLst/>
          </a:prstGeom>
        </p:spPr>
      </p:pic>
      <p:pic>
        <p:nvPicPr>
          <p:cNvPr id="56" name="Picture 55">
            <a:extLst>
              <a:ext uri="{FF2B5EF4-FFF2-40B4-BE49-F238E27FC236}">
                <a16:creationId xmlns:a16="http://schemas.microsoft.com/office/drawing/2014/main" id="{7FCBD9B7-F1C8-4315-B69D-113037886BFE}"/>
              </a:ext>
            </a:extLst>
          </p:cNvPr>
          <p:cNvPicPr>
            <a:picLocks noChangeAspect="1"/>
          </p:cNvPicPr>
          <p:nvPr/>
        </p:nvPicPr>
        <p:blipFill rotWithShape="1">
          <a:blip r:embed="rId6"/>
          <a:srcRect r="6251"/>
          <a:stretch/>
        </p:blipFill>
        <p:spPr>
          <a:xfrm>
            <a:off x="4890954" y="4840201"/>
            <a:ext cx="421127" cy="732187"/>
          </a:xfrm>
          <a:prstGeom prst="rect">
            <a:avLst/>
          </a:prstGeom>
        </p:spPr>
      </p:pic>
      <p:cxnSp>
        <p:nvCxnSpPr>
          <p:cNvPr id="57" name="Straight Arrow Connector 56">
            <a:extLst>
              <a:ext uri="{FF2B5EF4-FFF2-40B4-BE49-F238E27FC236}">
                <a16:creationId xmlns:a16="http://schemas.microsoft.com/office/drawing/2014/main" id="{DC18DF9E-009F-434C-80A8-4D557CA63686}"/>
              </a:ext>
            </a:extLst>
          </p:cNvPr>
          <p:cNvCxnSpPr>
            <a:cxnSpLocks/>
          </p:cNvCxnSpPr>
          <p:nvPr/>
        </p:nvCxnSpPr>
        <p:spPr>
          <a:xfrm flipH="1">
            <a:off x="5406080" y="3701814"/>
            <a:ext cx="1157790" cy="775721"/>
          </a:xfrm>
          <a:prstGeom prst="straightConnector1">
            <a:avLst/>
          </a:prstGeom>
          <a:ln>
            <a:solidFill>
              <a:schemeClr val="tx1">
                <a:lumMod val="75000"/>
                <a:lumOff val="25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C6B95DC5-EFDF-45FE-9945-4CCA1392167C}"/>
              </a:ext>
            </a:extLst>
          </p:cNvPr>
          <p:cNvCxnSpPr>
            <a:cxnSpLocks/>
          </p:cNvCxnSpPr>
          <p:nvPr/>
        </p:nvCxnSpPr>
        <p:spPr>
          <a:xfrm>
            <a:off x="5649763" y="2382426"/>
            <a:ext cx="914416" cy="1024882"/>
          </a:xfrm>
          <a:prstGeom prst="straightConnector1">
            <a:avLst/>
          </a:prstGeom>
          <a:ln>
            <a:solidFill>
              <a:schemeClr val="tx1">
                <a:lumMod val="75000"/>
                <a:lumOff val="25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36159F94-906D-4DE0-ADE8-4A543A28C3E9}"/>
              </a:ext>
            </a:extLst>
          </p:cNvPr>
          <p:cNvCxnSpPr>
            <a:cxnSpLocks/>
          </p:cNvCxnSpPr>
          <p:nvPr/>
        </p:nvCxnSpPr>
        <p:spPr>
          <a:xfrm flipV="1">
            <a:off x="5466475" y="3952935"/>
            <a:ext cx="1142999" cy="748543"/>
          </a:xfrm>
          <a:prstGeom prst="straightConnector1">
            <a:avLst/>
          </a:prstGeom>
          <a:ln>
            <a:solidFill>
              <a:schemeClr val="tx1">
                <a:lumMod val="75000"/>
                <a:lumOff val="25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3016E457-6AEC-4FB1-A8E1-170F139353E6}"/>
              </a:ext>
            </a:extLst>
          </p:cNvPr>
          <p:cNvCxnSpPr>
            <a:cxnSpLocks/>
          </p:cNvCxnSpPr>
          <p:nvPr/>
        </p:nvCxnSpPr>
        <p:spPr>
          <a:xfrm flipV="1">
            <a:off x="7552958" y="2656020"/>
            <a:ext cx="1584591" cy="776564"/>
          </a:xfrm>
          <a:prstGeom prst="straightConnector1">
            <a:avLst/>
          </a:prstGeom>
          <a:ln>
            <a:solidFill>
              <a:schemeClr val="tx1">
                <a:lumMod val="75000"/>
                <a:lumOff val="25000"/>
              </a:schemeClr>
            </a:solidFill>
            <a:prstDash val="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659792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5EAB67-A55F-4E72-82DA-6ECE5A6F49EF}"/>
              </a:ext>
            </a:extLst>
          </p:cNvPr>
          <p:cNvSpPr>
            <a:spLocks noGrp="1"/>
          </p:cNvSpPr>
          <p:nvPr>
            <p:ph type="title"/>
          </p:nvPr>
        </p:nvSpPr>
        <p:spPr/>
        <p:txBody>
          <a:bodyPr/>
          <a:lstStyle/>
          <a:p>
            <a:br>
              <a:rPr lang="en-US" dirty="0"/>
            </a:br>
            <a:br>
              <a:rPr lang="en-US" dirty="0"/>
            </a:br>
            <a:br>
              <a:rPr lang="en-US" dirty="0"/>
            </a:br>
            <a:br>
              <a:rPr lang="en-US" dirty="0"/>
            </a:br>
            <a:br>
              <a:rPr lang="en-US" dirty="0"/>
            </a:br>
            <a:endParaRPr lang="en-US" dirty="0"/>
          </a:p>
        </p:txBody>
      </p:sp>
      <p:sp>
        <p:nvSpPr>
          <p:cNvPr id="3" name="Text Placeholder 2">
            <a:extLst>
              <a:ext uri="{FF2B5EF4-FFF2-40B4-BE49-F238E27FC236}">
                <a16:creationId xmlns:a16="http://schemas.microsoft.com/office/drawing/2014/main" id="{C7652C82-BE66-4418-8AD5-980274E47728}"/>
              </a:ext>
            </a:extLst>
          </p:cNvPr>
          <p:cNvSpPr>
            <a:spLocks noGrp="1"/>
          </p:cNvSpPr>
          <p:nvPr>
            <p:ph idx="1"/>
          </p:nvPr>
        </p:nvSpPr>
        <p:spPr>
          <a:xfrm>
            <a:off x="1829065" y="281554"/>
            <a:ext cx="8533869" cy="2111143"/>
          </a:xfrm>
        </p:spPr>
        <p:txBody>
          <a:bodyPr>
            <a:noAutofit/>
          </a:bodyPr>
          <a:lstStyle/>
          <a:p>
            <a:pPr>
              <a:spcAft>
                <a:spcPts val="1800"/>
              </a:spcAft>
            </a:pPr>
            <a:r>
              <a:rPr lang="en-US" sz="4000" b="1" dirty="0"/>
              <a:t>Hands on Containers | </a:t>
            </a:r>
            <a:r>
              <a:rPr lang="en-US" sz="3800" dirty="0"/>
              <a:t>Instructions</a:t>
            </a:r>
            <a:r>
              <a:rPr lang="en-US" sz="3800" b="1" dirty="0"/>
              <a:t> </a:t>
            </a:r>
          </a:p>
        </p:txBody>
      </p:sp>
      <p:sp>
        <p:nvSpPr>
          <p:cNvPr id="7" name="Rectangle 6">
            <a:extLst>
              <a:ext uri="{FF2B5EF4-FFF2-40B4-BE49-F238E27FC236}">
                <a16:creationId xmlns:a16="http://schemas.microsoft.com/office/drawing/2014/main" id="{24BBB258-612A-4802-BC2E-D8B75AB4AC10}"/>
              </a:ext>
            </a:extLst>
          </p:cNvPr>
          <p:cNvSpPr/>
          <p:nvPr/>
        </p:nvSpPr>
        <p:spPr>
          <a:xfrm>
            <a:off x="850934" y="1337126"/>
            <a:ext cx="10621596" cy="4708981"/>
          </a:xfrm>
          <a:prstGeom prst="rect">
            <a:avLst/>
          </a:prstGeom>
        </p:spPr>
        <p:txBody>
          <a:bodyPr wrap="square">
            <a:spAutoFit/>
          </a:bodyPr>
          <a:lstStyle/>
          <a:p>
            <a:r>
              <a:rPr lang="en-US" sz="2000" b="1" dirty="0">
                <a:latin typeface="Karla" pitchFamily="2" charset="0"/>
              </a:rPr>
              <a:t> Exercise set up</a:t>
            </a:r>
          </a:p>
          <a:p>
            <a:pPr marL="800100" lvl="1" indent="-342900">
              <a:buFont typeface="Arial" panose="020B0604020202020204" pitchFamily="34" charset="0"/>
              <a:buChar char="•"/>
            </a:pPr>
            <a:r>
              <a:rPr lang="en-US" sz="2000" dirty="0">
                <a:latin typeface="Karla" pitchFamily="2" charset="0"/>
              </a:rPr>
              <a:t>install docker (</a:t>
            </a:r>
            <a:r>
              <a:rPr lang="en-US" dirty="0">
                <a:solidFill>
                  <a:prstClr val="black"/>
                </a:solidFill>
                <a:latin typeface="Lucida Console" panose="020B0609040504020204" pitchFamily="49" charset="0"/>
                <a:hlinkClick r:id="rId3">
                  <a:extLst>
                    <a:ext uri="{A12FA001-AC4F-418D-AE19-62706E023703}">
                      <ahyp:hlinkClr xmlns:ahyp="http://schemas.microsoft.com/office/drawing/2018/hyperlinkcolor" val="tx"/>
                    </a:ext>
                  </a:extLst>
                </a:hlinkClick>
              </a:rPr>
              <a:t>https://hub.docker.com/</a:t>
            </a:r>
            <a:r>
              <a:rPr lang="en-US" sz="2000" dirty="0">
                <a:latin typeface="Karla" pitchFamily="2" charset="0"/>
              </a:rPr>
              <a:t>)</a:t>
            </a:r>
            <a:endParaRPr lang="en-US" sz="2000" u="sng" dirty="0">
              <a:solidFill>
                <a:prstClr val="black"/>
              </a:solidFill>
              <a:latin typeface="Lucida Console" panose="020B0609040504020204" pitchFamily="49" charset="0"/>
            </a:endParaRPr>
          </a:p>
          <a:p>
            <a:pPr marL="800100" lvl="1" indent="-342900">
              <a:buFont typeface="Arial" panose="020B0604020202020204" pitchFamily="34" charset="0"/>
              <a:buChar char="•"/>
            </a:pPr>
            <a:r>
              <a:rPr lang="en-US" sz="2000" dirty="0">
                <a:latin typeface="Karla" pitchFamily="2" charset="0"/>
              </a:rPr>
              <a:t>have docker up and running  </a:t>
            </a:r>
          </a:p>
          <a:p>
            <a:pPr marL="800100" lvl="1" indent="-342900">
              <a:buFont typeface="Arial" panose="020B0604020202020204" pitchFamily="34" charset="0"/>
              <a:buChar char="•"/>
            </a:pPr>
            <a:r>
              <a:rPr lang="en-US" sz="2000" dirty="0">
                <a:latin typeface="Karla" pitchFamily="2" charset="0"/>
              </a:rPr>
              <a:t>create a class repository in docker hub (</a:t>
            </a:r>
            <a:r>
              <a:rPr lang="en-US" dirty="0" err="1">
                <a:solidFill>
                  <a:prstClr val="black"/>
                </a:solidFill>
                <a:latin typeface="Lucida Console" panose="020B0609040504020204" pitchFamily="49" charset="0"/>
              </a:rPr>
              <a:t>yourhubusername</a:t>
            </a:r>
            <a:r>
              <a:rPr lang="en-US" dirty="0">
                <a:solidFill>
                  <a:prstClr val="black"/>
                </a:solidFill>
                <a:latin typeface="Lucida Console" panose="020B0609040504020204" pitchFamily="49" charset="0"/>
              </a:rPr>
              <a:t>/ac295_playground</a:t>
            </a:r>
            <a:r>
              <a:rPr lang="en-US" sz="2000" dirty="0">
                <a:latin typeface="Karla" pitchFamily="2" charset="0"/>
              </a:rPr>
              <a:t>)</a:t>
            </a:r>
          </a:p>
          <a:p>
            <a:pPr lvl="1"/>
            <a:endParaRPr lang="en-US" sz="2000" dirty="0">
              <a:latin typeface="Karla" pitchFamily="2" charset="0"/>
            </a:endParaRPr>
          </a:p>
          <a:p>
            <a:r>
              <a:rPr lang="en-US" sz="2000" b="1" dirty="0">
                <a:latin typeface="Karla" pitchFamily="2" charset="0"/>
              </a:rPr>
              <a:t>Exercise 1: modify images from Docker Hub</a:t>
            </a:r>
          </a:p>
          <a:p>
            <a:pPr marL="800100" lvl="1" indent="-342900">
              <a:buFont typeface="Arial" panose="020B0604020202020204" pitchFamily="34" charset="0"/>
              <a:buChar char="•"/>
            </a:pPr>
            <a:r>
              <a:rPr lang="en-US" sz="2000" dirty="0">
                <a:latin typeface="Karla" pitchFamily="2" charset="0"/>
              </a:rPr>
              <a:t>Step 1 | pull image </a:t>
            </a:r>
            <a:r>
              <a:rPr lang="en-US" dirty="0" err="1">
                <a:solidFill>
                  <a:prstClr val="black"/>
                </a:solidFill>
                <a:latin typeface="Lucida Console" panose="020B0609040504020204" pitchFamily="49" charset="0"/>
              </a:rPr>
              <a:t>pavlosprotopapas</a:t>
            </a:r>
            <a:r>
              <a:rPr lang="en-US" dirty="0">
                <a:solidFill>
                  <a:prstClr val="black"/>
                </a:solidFill>
                <a:latin typeface="Lucida Console" panose="020B0609040504020204" pitchFamily="49" charset="0"/>
              </a:rPr>
              <a:t>/ac295_l2:latest</a:t>
            </a:r>
          </a:p>
          <a:p>
            <a:pPr marL="800100" lvl="1" indent="-342900">
              <a:buFont typeface="Arial" panose="020B0604020202020204" pitchFamily="34" charset="0"/>
              <a:buChar char="•"/>
            </a:pPr>
            <a:r>
              <a:rPr lang="en-US" sz="2000" dirty="0">
                <a:latin typeface="Karla" pitchFamily="2" charset="0"/>
              </a:rPr>
              <a:t>Step 2 | run container in interactive mode (</a:t>
            </a:r>
            <a:r>
              <a:rPr lang="en-US" dirty="0">
                <a:solidFill>
                  <a:prstClr val="black"/>
                </a:solidFill>
                <a:latin typeface="Lucida Console" panose="020B0609040504020204" pitchFamily="49" charset="0"/>
              </a:rPr>
              <a:t>-it</a:t>
            </a:r>
            <a:r>
              <a:rPr lang="en-US" sz="2000" dirty="0">
                <a:latin typeface="Karla" pitchFamily="2" charset="0"/>
              </a:rPr>
              <a:t>)</a:t>
            </a:r>
          </a:p>
          <a:p>
            <a:pPr marL="800100" lvl="1" indent="-342900">
              <a:buFont typeface="Arial" panose="020B0604020202020204" pitchFamily="34" charset="0"/>
              <a:buChar char="•"/>
            </a:pPr>
            <a:r>
              <a:rPr lang="en-US" sz="2000" dirty="0">
                <a:latin typeface="Karla" pitchFamily="2" charset="0"/>
              </a:rPr>
              <a:t>Step 3 | open README file and follow instructions to modify image</a:t>
            </a:r>
          </a:p>
          <a:p>
            <a:pPr marL="800100" lvl="1" indent="-342900">
              <a:buFont typeface="Arial" panose="020B0604020202020204" pitchFamily="34" charset="0"/>
              <a:buChar char="•"/>
            </a:pPr>
            <a:r>
              <a:rPr lang="en-US" sz="2000" dirty="0">
                <a:latin typeface="Karla" pitchFamily="2" charset="0"/>
              </a:rPr>
              <a:t>Step 4 | push modified image (</a:t>
            </a:r>
            <a:r>
              <a:rPr lang="en-US" dirty="0" err="1">
                <a:solidFill>
                  <a:prstClr val="black"/>
                </a:solidFill>
                <a:latin typeface="Lucida Console" panose="020B0609040504020204" pitchFamily="49" charset="0"/>
              </a:rPr>
              <a:t>pavlosprotopapas</a:t>
            </a:r>
            <a:r>
              <a:rPr lang="en-US" dirty="0">
                <a:solidFill>
                  <a:prstClr val="black"/>
                </a:solidFill>
                <a:latin typeface="Lucida Console" panose="020B0609040504020204" pitchFamily="49" charset="0"/>
              </a:rPr>
              <a:t>/ac295_l2</a:t>
            </a:r>
            <a:r>
              <a:rPr lang="en-US" sz="2000" dirty="0">
                <a:latin typeface="Karla" pitchFamily="2" charset="0"/>
              </a:rPr>
              <a:t>)</a:t>
            </a:r>
          </a:p>
          <a:p>
            <a:pPr lvl="1"/>
            <a:endParaRPr lang="en-US" sz="2000" dirty="0">
              <a:solidFill>
                <a:prstClr val="black"/>
              </a:solidFill>
              <a:latin typeface="Lucida Console" panose="020B0609040504020204" pitchFamily="49" charset="0"/>
            </a:endParaRPr>
          </a:p>
          <a:p>
            <a:r>
              <a:rPr lang="en-US" sz="2000" b="1" dirty="0">
                <a:latin typeface="Karla" pitchFamily="2" charset="0"/>
              </a:rPr>
              <a:t>Exercise 2: Docker Do It Yourself</a:t>
            </a:r>
          </a:p>
          <a:p>
            <a:pPr marL="800100" lvl="1" indent="-342900">
              <a:buFont typeface="Arial" panose="020B0604020202020204" pitchFamily="34" charset="0"/>
              <a:buChar char="•"/>
            </a:pPr>
            <a:r>
              <a:rPr lang="en-US" sz="2000" dirty="0">
                <a:latin typeface="Karla" pitchFamily="2" charset="0"/>
              </a:rPr>
              <a:t>Step 1 | pull course repository and cd to </a:t>
            </a:r>
            <a:r>
              <a:rPr lang="en-US" dirty="0">
                <a:solidFill>
                  <a:prstClr val="black"/>
                </a:solidFill>
                <a:latin typeface="Lucida Console" panose="020B0609040504020204" pitchFamily="49" charset="0"/>
              </a:rPr>
              <a:t>lecture2/exercises/exercise1</a:t>
            </a:r>
          </a:p>
          <a:p>
            <a:pPr marL="800100" lvl="1" indent="-342900">
              <a:buFont typeface="Arial" panose="020B0604020202020204" pitchFamily="34" charset="0"/>
              <a:buChar char="•"/>
            </a:pPr>
            <a:r>
              <a:rPr lang="en-US" sz="2000" dirty="0">
                <a:latin typeface="Karla" pitchFamily="2" charset="0"/>
              </a:rPr>
              <a:t>Step 2 | build an image using </a:t>
            </a:r>
            <a:r>
              <a:rPr lang="en-US" sz="2000" dirty="0" err="1">
                <a:latin typeface="Karla" pitchFamily="2" charset="0"/>
              </a:rPr>
              <a:t>Dockerfile</a:t>
            </a:r>
            <a:r>
              <a:rPr lang="en-US" sz="2000" dirty="0">
                <a:latin typeface="Karla" pitchFamily="2" charset="0"/>
              </a:rPr>
              <a:t> (for </a:t>
            </a:r>
            <a:r>
              <a:rPr lang="en-US" sz="2000" dirty="0" err="1">
                <a:latin typeface="Karla" pitchFamily="2" charset="0"/>
              </a:rPr>
              <a:t>MacOs</a:t>
            </a:r>
            <a:r>
              <a:rPr lang="en-US" sz="2000" dirty="0">
                <a:latin typeface="Karla" pitchFamily="2" charset="0"/>
              </a:rPr>
              <a:t>)</a:t>
            </a:r>
          </a:p>
          <a:p>
            <a:pPr marL="800100" lvl="1" indent="-342900">
              <a:buFont typeface="Arial" panose="020B0604020202020204" pitchFamily="34" charset="0"/>
              <a:buChar char="•"/>
            </a:pPr>
            <a:r>
              <a:rPr lang="en-US" sz="2000" dirty="0">
                <a:latin typeface="Karla" pitchFamily="2" charset="0"/>
              </a:rPr>
              <a:t>Step 3 | push image to docker hub (</a:t>
            </a:r>
            <a:r>
              <a:rPr lang="en-US" dirty="0" err="1">
                <a:solidFill>
                  <a:prstClr val="black"/>
                </a:solidFill>
                <a:latin typeface="Lucida Console" panose="020B0609040504020204" pitchFamily="49" charset="0"/>
              </a:rPr>
              <a:t>yourhubusername</a:t>
            </a:r>
            <a:r>
              <a:rPr lang="en-US" dirty="0">
                <a:solidFill>
                  <a:prstClr val="black"/>
                </a:solidFill>
                <a:latin typeface="Lucida Console" panose="020B0609040504020204" pitchFamily="49" charset="0"/>
              </a:rPr>
              <a:t>/ac295_playground</a:t>
            </a:r>
            <a:r>
              <a:rPr lang="en-US" sz="2000" dirty="0">
                <a:solidFill>
                  <a:prstClr val="black"/>
                </a:solidFill>
                <a:latin typeface="Lucida Console" panose="020B0609040504020204" pitchFamily="49" charset="0"/>
              </a:rPr>
              <a:t>)</a:t>
            </a:r>
            <a:endParaRPr lang="en-US" sz="2000" dirty="0">
              <a:latin typeface="Karla" pitchFamily="2" charset="0"/>
            </a:endParaRPr>
          </a:p>
        </p:txBody>
      </p:sp>
    </p:spTree>
    <p:extLst>
      <p:ext uri="{BB962C8B-B14F-4D97-AF65-F5344CB8AC3E}">
        <p14:creationId xmlns:p14="http://schemas.microsoft.com/office/powerpoint/2010/main" val="21188611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79E9732-DC5F-4E31-AE99-47AF6D30A725}"/>
              </a:ext>
            </a:extLst>
          </p:cNvPr>
          <p:cNvGrpSpPr/>
          <p:nvPr/>
        </p:nvGrpSpPr>
        <p:grpSpPr>
          <a:xfrm>
            <a:off x="4005599" y="5376276"/>
            <a:ext cx="5124700" cy="647949"/>
            <a:chOff x="3708399" y="5562182"/>
            <a:chExt cx="5124700" cy="647949"/>
          </a:xfrm>
        </p:grpSpPr>
        <p:sp>
          <p:nvSpPr>
            <p:cNvPr id="18" name="Rectangle 17">
              <a:extLst>
                <a:ext uri="{FF2B5EF4-FFF2-40B4-BE49-F238E27FC236}">
                  <a16:creationId xmlns:a16="http://schemas.microsoft.com/office/drawing/2014/main" id="{A7CF9C45-FF07-4721-888A-CDC8D2C9F429}"/>
                </a:ext>
              </a:extLst>
            </p:cNvPr>
            <p:cNvSpPr/>
            <p:nvPr/>
          </p:nvSpPr>
          <p:spPr>
            <a:xfrm>
              <a:off x="3708400" y="5562182"/>
              <a:ext cx="1295898" cy="647949"/>
            </a:xfrm>
            <a:prstGeom prst="rect">
              <a:avLst/>
            </a:prstGeom>
            <a:solidFill>
              <a:srgbClr val="940D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ubtitle 2">
              <a:extLst>
                <a:ext uri="{FF2B5EF4-FFF2-40B4-BE49-F238E27FC236}">
                  <a16:creationId xmlns:a16="http://schemas.microsoft.com/office/drawing/2014/main" id="{EEC03D37-031E-4AFA-B1FF-7E1E0DB75EDA}"/>
                </a:ext>
              </a:extLst>
            </p:cNvPr>
            <p:cNvSpPr txBox="1">
              <a:spLocks/>
            </p:cNvSpPr>
            <p:nvPr/>
          </p:nvSpPr>
          <p:spPr>
            <a:xfrm>
              <a:off x="3708399" y="5699174"/>
              <a:ext cx="1295899" cy="5109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a:solidFill>
                    <a:schemeClr val="bg1"/>
                  </a:solidFill>
                  <a:latin typeface="Karla" charset="0"/>
                </a:rPr>
                <a:t>AC295</a:t>
              </a:r>
              <a:endParaRPr lang="en-US" b="1" dirty="0">
                <a:solidFill>
                  <a:schemeClr val="bg1"/>
                </a:solidFill>
                <a:latin typeface="Karla" charset="0"/>
              </a:endParaRPr>
            </a:p>
          </p:txBody>
        </p:sp>
        <p:sp>
          <p:nvSpPr>
            <p:cNvPr id="20" name="Rectangle 19">
              <a:extLst>
                <a:ext uri="{FF2B5EF4-FFF2-40B4-BE49-F238E27FC236}">
                  <a16:creationId xmlns:a16="http://schemas.microsoft.com/office/drawing/2014/main" id="{9F8140DE-DF19-4E67-BA8B-FDEFA75CDC53}"/>
                </a:ext>
              </a:extLst>
            </p:cNvPr>
            <p:cNvSpPr/>
            <p:nvPr/>
          </p:nvSpPr>
          <p:spPr>
            <a:xfrm>
              <a:off x="5004298" y="5593768"/>
              <a:ext cx="3828801" cy="584775"/>
            </a:xfrm>
            <a:custGeom>
              <a:avLst/>
              <a:gdLst>
                <a:gd name="connsiteX0" fmla="*/ 0 w 3828801"/>
                <a:gd name="connsiteY0" fmla="*/ 0 h 584775"/>
                <a:gd name="connsiteX1" fmla="*/ 714710 w 3828801"/>
                <a:gd name="connsiteY1" fmla="*/ 0 h 584775"/>
                <a:gd name="connsiteX2" fmla="*/ 1391131 w 3828801"/>
                <a:gd name="connsiteY2" fmla="*/ 0 h 584775"/>
                <a:gd name="connsiteX3" fmla="*/ 2067553 w 3828801"/>
                <a:gd name="connsiteY3" fmla="*/ 0 h 584775"/>
                <a:gd name="connsiteX4" fmla="*/ 2590822 w 3828801"/>
                <a:gd name="connsiteY4" fmla="*/ 0 h 584775"/>
                <a:gd name="connsiteX5" fmla="*/ 3152379 w 3828801"/>
                <a:gd name="connsiteY5" fmla="*/ 0 h 584775"/>
                <a:gd name="connsiteX6" fmla="*/ 3828801 w 3828801"/>
                <a:gd name="connsiteY6" fmla="*/ 0 h 584775"/>
                <a:gd name="connsiteX7" fmla="*/ 3828801 w 3828801"/>
                <a:gd name="connsiteY7" fmla="*/ 584775 h 584775"/>
                <a:gd name="connsiteX8" fmla="*/ 3190668 w 3828801"/>
                <a:gd name="connsiteY8" fmla="*/ 584775 h 584775"/>
                <a:gd name="connsiteX9" fmla="*/ 2667398 w 3828801"/>
                <a:gd name="connsiteY9" fmla="*/ 584775 h 584775"/>
                <a:gd name="connsiteX10" fmla="*/ 2144129 w 3828801"/>
                <a:gd name="connsiteY10" fmla="*/ 584775 h 584775"/>
                <a:gd name="connsiteX11" fmla="*/ 1467707 w 3828801"/>
                <a:gd name="connsiteY11" fmla="*/ 584775 h 584775"/>
                <a:gd name="connsiteX12" fmla="*/ 906150 w 3828801"/>
                <a:gd name="connsiteY12" fmla="*/ 584775 h 584775"/>
                <a:gd name="connsiteX13" fmla="*/ 0 w 3828801"/>
                <a:gd name="connsiteY13" fmla="*/ 584775 h 584775"/>
                <a:gd name="connsiteX14" fmla="*/ 0 w 3828801"/>
                <a:gd name="connsiteY14" fmla="*/ 0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8801" h="584775" fill="none" extrusionOk="0">
                  <a:moveTo>
                    <a:pt x="0" y="0"/>
                  </a:moveTo>
                  <a:cubicBezTo>
                    <a:pt x="348003" y="-20745"/>
                    <a:pt x="367434" y="27532"/>
                    <a:pt x="714710" y="0"/>
                  </a:cubicBezTo>
                  <a:cubicBezTo>
                    <a:pt x="1061986" y="-27532"/>
                    <a:pt x="1066457" y="-7668"/>
                    <a:pt x="1391131" y="0"/>
                  </a:cubicBezTo>
                  <a:cubicBezTo>
                    <a:pt x="1715805" y="7668"/>
                    <a:pt x="1897352" y="-31783"/>
                    <a:pt x="2067553" y="0"/>
                  </a:cubicBezTo>
                  <a:cubicBezTo>
                    <a:pt x="2237754" y="31783"/>
                    <a:pt x="2443578" y="9100"/>
                    <a:pt x="2590822" y="0"/>
                  </a:cubicBezTo>
                  <a:cubicBezTo>
                    <a:pt x="2738066" y="-9100"/>
                    <a:pt x="2948803" y="21392"/>
                    <a:pt x="3152379" y="0"/>
                  </a:cubicBezTo>
                  <a:cubicBezTo>
                    <a:pt x="3355955" y="-21392"/>
                    <a:pt x="3531707" y="-32995"/>
                    <a:pt x="3828801" y="0"/>
                  </a:cubicBezTo>
                  <a:cubicBezTo>
                    <a:pt x="3847120" y="145862"/>
                    <a:pt x="3808109" y="433896"/>
                    <a:pt x="3828801" y="584775"/>
                  </a:cubicBezTo>
                  <a:cubicBezTo>
                    <a:pt x="3633808" y="585971"/>
                    <a:pt x="3497714" y="596897"/>
                    <a:pt x="3190668" y="584775"/>
                  </a:cubicBezTo>
                  <a:cubicBezTo>
                    <a:pt x="2883622" y="572653"/>
                    <a:pt x="2788161" y="585870"/>
                    <a:pt x="2667398" y="584775"/>
                  </a:cubicBezTo>
                  <a:cubicBezTo>
                    <a:pt x="2546635" y="583681"/>
                    <a:pt x="2313184" y="572839"/>
                    <a:pt x="2144129" y="584775"/>
                  </a:cubicBezTo>
                  <a:cubicBezTo>
                    <a:pt x="1975074" y="596711"/>
                    <a:pt x="1798810" y="567035"/>
                    <a:pt x="1467707" y="584775"/>
                  </a:cubicBezTo>
                  <a:cubicBezTo>
                    <a:pt x="1136604" y="602515"/>
                    <a:pt x="1135156" y="604702"/>
                    <a:pt x="906150" y="584775"/>
                  </a:cubicBezTo>
                  <a:cubicBezTo>
                    <a:pt x="677144" y="564848"/>
                    <a:pt x="375882" y="604932"/>
                    <a:pt x="0" y="584775"/>
                  </a:cubicBezTo>
                  <a:cubicBezTo>
                    <a:pt x="-6303" y="445539"/>
                    <a:pt x="-13732" y="241777"/>
                    <a:pt x="0" y="0"/>
                  </a:cubicBezTo>
                  <a:close/>
                </a:path>
                <a:path w="3828801" h="584775" stroke="0" extrusionOk="0">
                  <a:moveTo>
                    <a:pt x="0" y="0"/>
                  </a:moveTo>
                  <a:cubicBezTo>
                    <a:pt x="244066" y="-18668"/>
                    <a:pt x="315116" y="-7371"/>
                    <a:pt x="599845" y="0"/>
                  </a:cubicBezTo>
                  <a:cubicBezTo>
                    <a:pt x="884574" y="7371"/>
                    <a:pt x="862043" y="6614"/>
                    <a:pt x="1123115" y="0"/>
                  </a:cubicBezTo>
                  <a:cubicBezTo>
                    <a:pt x="1384187" y="-6614"/>
                    <a:pt x="1496465" y="-14535"/>
                    <a:pt x="1837824" y="0"/>
                  </a:cubicBezTo>
                  <a:cubicBezTo>
                    <a:pt x="2179183" y="14535"/>
                    <a:pt x="2141354" y="-17438"/>
                    <a:pt x="2437670" y="0"/>
                  </a:cubicBezTo>
                  <a:cubicBezTo>
                    <a:pt x="2733986" y="17438"/>
                    <a:pt x="2873325" y="11806"/>
                    <a:pt x="3037515" y="0"/>
                  </a:cubicBezTo>
                  <a:cubicBezTo>
                    <a:pt x="3201705" y="-11806"/>
                    <a:pt x="3439546" y="-5188"/>
                    <a:pt x="3828801" y="0"/>
                  </a:cubicBezTo>
                  <a:cubicBezTo>
                    <a:pt x="3826040" y="282673"/>
                    <a:pt x="3828418" y="341227"/>
                    <a:pt x="3828801" y="584775"/>
                  </a:cubicBezTo>
                  <a:cubicBezTo>
                    <a:pt x="3651954" y="582316"/>
                    <a:pt x="3387391" y="614455"/>
                    <a:pt x="3190668" y="584775"/>
                  </a:cubicBezTo>
                  <a:cubicBezTo>
                    <a:pt x="2993945" y="555095"/>
                    <a:pt x="2793334" y="604406"/>
                    <a:pt x="2667398" y="584775"/>
                  </a:cubicBezTo>
                  <a:cubicBezTo>
                    <a:pt x="2541462" y="565145"/>
                    <a:pt x="2207504" y="585378"/>
                    <a:pt x="2029265" y="584775"/>
                  </a:cubicBezTo>
                  <a:cubicBezTo>
                    <a:pt x="1851026" y="584172"/>
                    <a:pt x="1632137" y="595298"/>
                    <a:pt x="1391131" y="584775"/>
                  </a:cubicBezTo>
                  <a:cubicBezTo>
                    <a:pt x="1150125" y="574252"/>
                    <a:pt x="1026340" y="581042"/>
                    <a:pt x="791286" y="584775"/>
                  </a:cubicBezTo>
                  <a:cubicBezTo>
                    <a:pt x="556233" y="588508"/>
                    <a:pt x="235797" y="598758"/>
                    <a:pt x="0" y="584775"/>
                  </a:cubicBezTo>
                  <a:cubicBezTo>
                    <a:pt x="8947" y="456293"/>
                    <a:pt x="29051" y="250004"/>
                    <a:pt x="0" y="0"/>
                  </a:cubicBezTo>
                  <a:close/>
                </a:path>
              </a:pathLst>
            </a:custGeom>
            <a:ln w="1905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US" b="1" dirty="0">
                  <a:latin typeface="Karla" charset="0"/>
                </a:rPr>
                <a:t>Advanced Practical Data Science</a:t>
              </a:r>
            </a:p>
            <a:p>
              <a:r>
                <a:rPr lang="en-US" sz="1400" b="1" dirty="0" err="1">
                  <a:latin typeface="Karla" charset="0"/>
                </a:rPr>
                <a:t>Pavlos</a:t>
              </a:r>
              <a:r>
                <a:rPr lang="en-US" sz="1400" b="1" dirty="0">
                  <a:latin typeface="Karla" charset="0"/>
                </a:rPr>
                <a:t> </a:t>
              </a:r>
              <a:r>
                <a:rPr lang="en-US" sz="1400" b="1" dirty="0" err="1">
                  <a:latin typeface="Karla" charset="0"/>
                </a:rPr>
                <a:t>Protopapas</a:t>
              </a:r>
              <a:endParaRPr lang="en-US" sz="1000" b="1" dirty="0"/>
            </a:p>
          </p:txBody>
        </p:sp>
      </p:grpSp>
      <p:sp>
        <p:nvSpPr>
          <p:cNvPr id="2" name="TextBox 1"/>
          <p:cNvSpPr txBox="1"/>
          <p:nvPr/>
        </p:nvSpPr>
        <p:spPr>
          <a:xfrm>
            <a:off x="1297859" y="1061884"/>
            <a:ext cx="10132142" cy="1754326"/>
          </a:xfrm>
          <a:prstGeom prst="rect">
            <a:avLst/>
          </a:prstGeom>
          <a:noFill/>
        </p:spPr>
        <p:txBody>
          <a:bodyPr wrap="square" rtlCol="0">
            <a:spAutoFit/>
          </a:bodyPr>
          <a:lstStyle/>
          <a:p>
            <a:endParaRPr lang="en-US" sz="2400" dirty="0"/>
          </a:p>
          <a:p>
            <a:pPr algn="ctr"/>
            <a:r>
              <a:rPr lang="en-US" sz="3600" dirty="0">
                <a:latin typeface="Karla" charset="0"/>
                <a:ea typeface="Karla" charset="0"/>
                <a:cs typeface="Karla" charset="0"/>
              </a:rPr>
              <a:t>THANK YOU </a:t>
            </a:r>
          </a:p>
          <a:p>
            <a:br>
              <a:rPr lang="en-US" sz="2400" dirty="0"/>
            </a:br>
            <a:endParaRPr lang="en-US" sz="2400" dirty="0"/>
          </a:p>
        </p:txBody>
      </p:sp>
    </p:spTree>
    <p:extLst>
      <p:ext uri="{BB962C8B-B14F-4D97-AF65-F5344CB8AC3E}">
        <p14:creationId xmlns:p14="http://schemas.microsoft.com/office/powerpoint/2010/main" val="428538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Outline</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754000"/>
            <a:ext cx="8867355" cy="4052791"/>
          </a:xfrm>
        </p:spPr>
        <p:txBody>
          <a:bodyPr>
            <a:normAutofit/>
          </a:bodyPr>
          <a:lstStyle/>
          <a:p>
            <a:pPr>
              <a:spcAft>
                <a:spcPts val="600"/>
              </a:spcAft>
            </a:pPr>
            <a:r>
              <a:rPr lang="en-US" sz="2600" dirty="0"/>
              <a:t>1: Class organization </a:t>
            </a:r>
          </a:p>
          <a:p>
            <a:pPr>
              <a:spcAft>
                <a:spcPts val="600"/>
              </a:spcAft>
            </a:pPr>
            <a:r>
              <a:rPr lang="en-US" sz="2600" b="1" dirty="0"/>
              <a:t>2: Recap</a:t>
            </a:r>
          </a:p>
          <a:p>
            <a:pPr>
              <a:spcAft>
                <a:spcPts val="600"/>
              </a:spcAft>
            </a:pPr>
            <a:r>
              <a:rPr lang="en-US" sz="2600" dirty="0"/>
              <a:t>3: Software Development</a:t>
            </a:r>
          </a:p>
          <a:p>
            <a:pPr>
              <a:spcAft>
                <a:spcPts val="600"/>
              </a:spcAft>
            </a:pPr>
            <a:r>
              <a:rPr lang="en-US" sz="2600" dirty="0"/>
              <a:t>4: Containers</a:t>
            </a:r>
          </a:p>
          <a:p>
            <a:pPr>
              <a:spcAft>
                <a:spcPts val="600"/>
              </a:spcAft>
            </a:pPr>
            <a:r>
              <a:rPr lang="en-US" sz="2600" dirty="0"/>
              <a:t>5: Hands On</a:t>
            </a:r>
          </a:p>
        </p:txBody>
      </p:sp>
    </p:spTree>
    <p:extLst>
      <p:ext uri="{BB962C8B-B14F-4D97-AF65-F5344CB8AC3E}">
        <p14:creationId xmlns:p14="http://schemas.microsoft.com/office/powerpoint/2010/main" val="246626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296230"/>
            <a:ext cx="10039350" cy="647700"/>
          </a:xfrm>
        </p:spPr>
        <p:txBody>
          <a:bodyPr>
            <a:noAutofit/>
          </a:bodyPr>
          <a:lstStyle/>
          <a:p>
            <a:pPr>
              <a:spcAft>
                <a:spcPts val="1800"/>
              </a:spcAft>
            </a:pPr>
            <a:r>
              <a:rPr lang="en-US" sz="3800" b="1" dirty="0"/>
              <a:t>Why should we use virtual environment?</a:t>
            </a:r>
          </a:p>
        </p:txBody>
      </p:sp>
      <p:sp>
        <p:nvSpPr>
          <p:cNvPr id="85" name="Rectangle 84">
            <a:extLst>
              <a:ext uri="{FF2B5EF4-FFF2-40B4-BE49-F238E27FC236}">
                <a16:creationId xmlns:a16="http://schemas.microsoft.com/office/drawing/2014/main" id="{1636AC18-A69A-499B-BF3A-B3EC3EF71495}"/>
              </a:ext>
            </a:extLst>
          </p:cNvPr>
          <p:cNvSpPr/>
          <p:nvPr/>
        </p:nvSpPr>
        <p:spPr>
          <a:xfrm>
            <a:off x="971550" y="1268790"/>
            <a:ext cx="10229850" cy="1200329"/>
          </a:xfrm>
          <a:prstGeom prst="rect">
            <a:avLst/>
          </a:prstGeom>
        </p:spPr>
        <p:txBody>
          <a:bodyPr wrap="square">
            <a:spAutoFit/>
          </a:bodyPr>
          <a:lstStyle/>
          <a:p>
            <a:pPr marL="342900" indent="-342900">
              <a:buFont typeface="Arial" panose="020B0604020202020204" pitchFamily="34" charset="0"/>
              <a:buChar char="•"/>
            </a:pPr>
            <a:r>
              <a:rPr lang="en-US" sz="2400" dirty="0">
                <a:latin typeface="Karla" pitchFamily="2" charset="0"/>
              </a:rPr>
              <a:t>What could go wrong? Unfortunately, Maggie and John reproduce different results and they think the issue relates to their operating systems. Indeed while Maggie has a MacOS, John uses a Win10.   </a:t>
            </a:r>
          </a:p>
        </p:txBody>
      </p:sp>
      <p:grpSp>
        <p:nvGrpSpPr>
          <p:cNvPr id="7" name="Group 6">
            <a:extLst>
              <a:ext uri="{FF2B5EF4-FFF2-40B4-BE49-F238E27FC236}">
                <a16:creationId xmlns:a16="http://schemas.microsoft.com/office/drawing/2014/main" id="{4E3C9EA7-6221-4C7A-9C9A-4191B3C18F7C}"/>
              </a:ext>
            </a:extLst>
          </p:cNvPr>
          <p:cNvGrpSpPr/>
          <p:nvPr/>
        </p:nvGrpSpPr>
        <p:grpSpPr>
          <a:xfrm>
            <a:off x="1287344" y="3226439"/>
            <a:ext cx="9864143" cy="2487714"/>
            <a:chOff x="1287344" y="3226439"/>
            <a:chExt cx="9864143" cy="2487714"/>
          </a:xfrm>
        </p:grpSpPr>
        <p:grpSp>
          <p:nvGrpSpPr>
            <p:cNvPr id="6" name="Group 5">
              <a:extLst>
                <a:ext uri="{FF2B5EF4-FFF2-40B4-BE49-F238E27FC236}">
                  <a16:creationId xmlns:a16="http://schemas.microsoft.com/office/drawing/2014/main" id="{52AAA153-1C92-4568-849C-CB8D85E80388}"/>
                </a:ext>
              </a:extLst>
            </p:cNvPr>
            <p:cNvGrpSpPr/>
            <p:nvPr/>
          </p:nvGrpSpPr>
          <p:grpSpPr>
            <a:xfrm>
              <a:off x="6770351" y="3272177"/>
              <a:ext cx="4381136" cy="2441976"/>
              <a:chOff x="6770351" y="3272177"/>
              <a:chExt cx="4381136" cy="2441976"/>
            </a:xfrm>
          </p:grpSpPr>
          <p:grpSp>
            <p:nvGrpSpPr>
              <p:cNvPr id="26" name="Group 25">
                <a:extLst>
                  <a:ext uri="{FF2B5EF4-FFF2-40B4-BE49-F238E27FC236}">
                    <a16:creationId xmlns:a16="http://schemas.microsoft.com/office/drawing/2014/main" id="{18E43BDF-2330-46CB-8DAA-E5E506D6CCFF}"/>
                  </a:ext>
                </a:extLst>
              </p:cNvPr>
              <p:cNvGrpSpPr/>
              <p:nvPr/>
            </p:nvGrpSpPr>
            <p:grpSpPr>
              <a:xfrm>
                <a:off x="6900916" y="3272178"/>
                <a:ext cx="4207975" cy="2441975"/>
                <a:chOff x="7877824" y="2394623"/>
                <a:chExt cx="4505694" cy="2614748"/>
              </a:xfrm>
            </p:grpSpPr>
            <p:sp>
              <p:nvSpPr>
                <p:cNvPr id="32" name="Rectangle 31">
                  <a:extLst>
                    <a:ext uri="{FF2B5EF4-FFF2-40B4-BE49-F238E27FC236}">
                      <a16:creationId xmlns:a16="http://schemas.microsoft.com/office/drawing/2014/main" id="{1C714716-ADAB-4073-87A0-FEB14868116A}"/>
                    </a:ext>
                  </a:extLst>
                </p:cNvPr>
                <p:cNvSpPr/>
                <p:nvPr/>
              </p:nvSpPr>
              <p:spPr>
                <a:xfrm>
                  <a:off x="7877824" y="4200525"/>
                  <a:ext cx="4505694" cy="512450"/>
                </a:xfrm>
                <a:prstGeom prst="rect">
                  <a:avLst/>
                </a:prstGeom>
                <a:solidFill>
                  <a:schemeClr val="bg1">
                    <a:lumMod val="6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Operating System (Win10)</a:t>
                  </a:r>
                </a:p>
              </p:txBody>
            </p:sp>
            <p:sp>
              <p:nvSpPr>
                <p:cNvPr id="33" name="Rectangle 32">
                  <a:extLst>
                    <a:ext uri="{FF2B5EF4-FFF2-40B4-BE49-F238E27FC236}">
                      <a16:creationId xmlns:a16="http://schemas.microsoft.com/office/drawing/2014/main" id="{33849DF4-D4DE-4789-8FDA-E117FEA59C71}"/>
                    </a:ext>
                  </a:extLst>
                </p:cNvPr>
                <p:cNvSpPr/>
                <p:nvPr/>
              </p:nvSpPr>
              <p:spPr>
                <a:xfrm>
                  <a:off x="7877825" y="4917582"/>
                  <a:ext cx="4505693" cy="91789"/>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Karla" pitchFamily="2" charset="0"/>
                    </a:rPr>
                    <a:t>John</a:t>
                  </a:r>
                </a:p>
              </p:txBody>
            </p:sp>
            <p:sp>
              <p:nvSpPr>
                <p:cNvPr id="34" name="Rectangle 33">
                  <a:extLst>
                    <a:ext uri="{FF2B5EF4-FFF2-40B4-BE49-F238E27FC236}">
                      <a16:creationId xmlns:a16="http://schemas.microsoft.com/office/drawing/2014/main" id="{60D6DBCD-A5C8-472B-9222-99A4D9FD485F}"/>
                    </a:ext>
                  </a:extLst>
                </p:cNvPr>
                <p:cNvSpPr/>
                <p:nvPr/>
              </p:nvSpPr>
              <p:spPr>
                <a:xfrm>
                  <a:off x="7897961" y="3469334"/>
                  <a:ext cx="2196615" cy="678575"/>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env_ac295</a:t>
                  </a:r>
                </a:p>
              </p:txBody>
            </p:sp>
            <p:sp>
              <p:nvSpPr>
                <p:cNvPr id="35" name="Rectangle 34">
                  <a:extLst>
                    <a:ext uri="{FF2B5EF4-FFF2-40B4-BE49-F238E27FC236}">
                      <a16:creationId xmlns:a16="http://schemas.microsoft.com/office/drawing/2014/main" id="{1B0C30D1-EEFF-4FEA-AA37-BBA74E8BCD65}"/>
                    </a:ext>
                  </a:extLst>
                </p:cNvPr>
                <p:cNvSpPr/>
                <p:nvPr/>
              </p:nvSpPr>
              <p:spPr>
                <a:xfrm>
                  <a:off x="7897961" y="2925764"/>
                  <a:ext cx="2196615"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a:t>
                  </a:r>
                </a:p>
              </p:txBody>
            </p:sp>
            <p:sp>
              <p:nvSpPr>
                <p:cNvPr id="36" name="Rectangle 35">
                  <a:extLst>
                    <a:ext uri="{FF2B5EF4-FFF2-40B4-BE49-F238E27FC236}">
                      <a16:creationId xmlns:a16="http://schemas.microsoft.com/office/drawing/2014/main" id="{4DC83DED-3784-4CE2-9A0A-E07FD4ECB38D}"/>
                    </a:ext>
                  </a:extLst>
                </p:cNvPr>
                <p:cNvSpPr/>
                <p:nvPr/>
              </p:nvSpPr>
              <p:spPr>
                <a:xfrm>
                  <a:off x="7898907" y="2394623"/>
                  <a:ext cx="736258"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lib1</a:t>
                  </a:r>
                  <a:endParaRPr lang="en-US" sz="3600" dirty="0"/>
                </a:p>
              </p:txBody>
            </p:sp>
            <p:sp>
              <p:nvSpPr>
                <p:cNvPr id="37" name="Rectangle 36">
                  <a:extLst>
                    <a:ext uri="{FF2B5EF4-FFF2-40B4-BE49-F238E27FC236}">
                      <a16:creationId xmlns:a16="http://schemas.microsoft.com/office/drawing/2014/main" id="{1B64D742-4586-4C52-835D-4033A1D7040F}"/>
                    </a:ext>
                  </a:extLst>
                </p:cNvPr>
                <p:cNvSpPr/>
                <p:nvPr/>
              </p:nvSpPr>
              <p:spPr>
                <a:xfrm>
                  <a:off x="8612830" y="2394623"/>
                  <a:ext cx="736258"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lib2</a:t>
                  </a:r>
                  <a:endParaRPr lang="en-US" sz="3600" dirty="0"/>
                </a:p>
              </p:txBody>
            </p:sp>
          </p:grpSp>
          <p:grpSp>
            <p:nvGrpSpPr>
              <p:cNvPr id="4" name="Group 3">
                <a:extLst>
                  <a:ext uri="{FF2B5EF4-FFF2-40B4-BE49-F238E27FC236}">
                    <a16:creationId xmlns:a16="http://schemas.microsoft.com/office/drawing/2014/main" id="{D356C266-3826-4247-B760-EA4CDE7661A3}"/>
                  </a:ext>
                </a:extLst>
              </p:cNvPr>
              <p:cNvGrpSpPr/>
              <p:nvPr/>
            </p:nvGrpSpPr>
            <p:grpSpPr>
              <a:xfrm>
                <a:off x="9049791" y="3292610"/>
                <a:ext cx="2051471" cy="1637435"/>
                <a:chOff x="9070339" y="3251514"/>
                <a:chExt cx="2051471" cy="1637435"/>
              </a:xfrm>
            </p:grpSpPr>
            <p:sp>
              <p:nvSpPr>
                <p:cNvPr id="59" name="Rectangle 58">
                  <a:extLst>
                    <a:ext uri="{FF2B5EF4-FFF2-40B4-BE49-F238E27FC236}">
                      <a16:creationId xmlns:a16="http://schemas.microsoft.com/office/drawing/2014/main" id="{C4B6A8A1-0694-4C4C-870F-C85DE0F2CF6D}"/>
                    </a:ext>
                  </a:extLst>
                </p:cNvPr>
                <p:cNvSpPr/>
                <p:nvPr/>
              </p:nvSpPr>
              <p:spPr>
                <a:xfrm>
                  <a:off x="9070339" y="4255212"/>
                  <a:ext cx="2051471" cy="633737"/>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env_am207</a:t>
                  </a:r>
                </a:p>
              </p:txBody>
            </p:sp>
            <p:sp>
              <p:nvSpPr>
                <p:cNvPr id="60" name="Rectangle 59">
                  <a:extLst>
                    <a:ext uri="{FF2B5EF4-FFF2-40B4-BE49-F238E27FC236}">
                      <a16:creationId xmlns:a16="http://schemas.microsoft.com/office/drawing/2014/main" id="{4059CE3C-A1DA-47EF-9049-87FDDD90FE5A}"/>
                    </a:ext>
                  </a:extLst>
                </p:cNvPr>
                <p:cNvSpPr/>
                <p:nvPr/>
              </p:nvSpPr>
              <p:spPr>
                <a:xfrm>
                  <a:off x="9070339" y="3747559"/>
                  <a:ext cx="2051471" cy="457925"/>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a:t>
                  </a:r>
                </a:p>
              </p:txBody>
            </p:sp>
            <p:sp>
              <p:nvSpPr>
                <p:cNvPr id="61" name="Rectangle 60">
                  <a:extLst>
                    <a:ext uri="{FF2B5EF4-FFF2-40B4-BE49-F238E27FC236}">
                      <a16:creationId xmlns:a16="http://schemas.microsoft.com/office/drawing/2014/main" id="{2FD9C09C-1515-4D38-938A-DC4CFF364F5D}"/>
                    </a:ext>
                  </a:extLst>
                </p:cNvPr>
                <p:cNvSpPr/>
                <p:nvPr/>
              </p:nvSpPr>
              <p:spPr>
                <a:xfrm>
                  <a:off x="9071223" y="3251514"/>
                  <a:ext cx="687609" cy="457925"/>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lib1</a:t>
                  </a:r>
                  <a:endParaRPr lang="en-US" sz="3600" dirty="0"/>
                </a:p>
              </p:txBody>
            </p:sp>
            <p:sp>
              <p:nvSpPr>
                <p:cNvPr id="62" name="Rectangle 61">
                  <a:extLst>
                    <a:ext uri="{FF2B5EF4-FFF2-40B4-BE49-F238E27FC236}">
                      <a16:creationId xmlns:a16="http://schemas.microsoft.com/office/drawing/2014/main" id="{7A0E289B-F1EF-4CB4-A28A-52A7F0D4FBC0}"/>
                    </a:ext>
                  </a:extLst>
                </p:cNvPr>
                <p:cNvSpPr/>
                <p:nvPr/>
              </p:nvSpPr>
              <p:spPr>
                <a:xfrm>
                  <a:off x="9737973" y="3251514"/>
                  <a:ext cx="687609" cy="457925"/>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lib2</a:t>
                  </a:r>
                  <a:endParaRPr lang="en-US" sz="3600" dirty="0"/>
                </a:p>
              </p:txBody>
            </p:sp>
            <p:sp>
              <p:nvSpPr>
                <p:cNvPr id="63" name="Rectangle 62">
                  <a:extLst>
                    <a:ext uri="{FF2B5EF4-FFF2-40B4-BE49-F238E27FC236}">
                      <a16:creationId xmlns:a16="http://schemas.microsoft.com/office/drawing/2014/main" id="{43A6FD8A-64A8-4551-B58E-C9721CBDEF92}"/>
                    </a:ext>
                  </a:extLst>
                </p:cNvPr>
                <p:cNvSpPr/>
                <p:nvPr/>
              </p:nvSpPr>
              <p:spPr>
                <a:xfrm>
                  <a:off x="10434201" y="3251514"/>
                  <a:ext cx="687609" cy="457925"/>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lib3</a:t>
                  </a:r>
                  <a:endParaRPr lang="en-US" sz="3600" dirty="0"/>
                </a:p>
              </p:txBody>
            </p:sp>
          </p:grpSp>
          <p:sp>
            <p:nvSpPr>
              <p:cNvPr id="64" name="Rectangle 63">
                <a:extLst>
                  <a:ext uri="{FF2B5EF4-FFF2-40B4-BE49-F238E27FC236}">
                    <a16:creationId xmlns:a16="http://schemas.microsoft.com/office/drawing/2014/main" id="{CB99FA32-2B52-4AF3-82E5-ED2058ECE154}"/>
                  </a:ext>
                </a:extLst>
              </p:cNvPr>
              <p:cNvSpPr/>
              <p:nvPr/>
            </p:nvSpPr>
            <p:spPr>
              <a:xfrm>
                <a:off x="8254106" y="3272177"/>
                <a:ext cx="687609" cy="457925"/>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lib3</a:t>
                </a:r>
                <a:endParaRPr lang="en-US" sz="3600" dirty="0"/>
              </a:p>
            </p:txBody>
          </p:sp>
          <p:sp>
            <p:nvSpPr>
              <p:cNvPr id="50" name="Rectangle 49">
                <a:extLst>
                  <a:ext uri="{FF2B5EF4-FFF2-40B4-BE49-F238E27FC236}">
                    <a16:creationId xmlns:a16="http://schemas.microsoft.com/office/drawing/2014/main" id="{B3A3AC81-55FB-4A32-88ED-09ADBFD93C1F}"/>
                  </a:ext>
                </a:extLst>
              </p:cNvPr>
              <p:cNvSpPr/>
              <p:nvPr/>
            </p:nvSpPr>
            <p:spPr>
              <a:xfrm>
                <a:off x="6770351" y="4937185"/>
                <a:ext cx="4381136" cy="521723"/>
              </a:xfrm>
              <a:custGeom>
                <a:avLst/>
                <a:gdLst>
                  <a:gd name="connsiteX0" fmla="*/ 0 w 4381136"/>
                  <a:gd name="connsiteY0" fmla="*/ 0 h 521723"/>
                  <a:gd name="connsiteX1" fmla="*/ 416208 w 4381136"/>
                  <a:gd name="connsiteY1" fmla="*/ 0 h 521723"/>
                  <a:gd name="connsiteX2" fmla="*/ 876227 w 4381136"/>
                  <a:gd name="connsiteY2" fmla="*/ 0 h 521723"/>
                  <a:gd name="connsiteX3" fmla="*/ 1292435 w 4381136"/>
                  <a:gd name="connsiteY3" fmla="*/ 0 h 521723"/>
                  <a:gd name="connsiteX4" fmla="*/ 1840077 w 4381136"/>
                  <a:gd name="connsiteY4" fmla="*/ 0 h 521723"/>
                  <a:gd name="connsiteX5" fmla="*/ 2387719 w 4381136"/>
                  <a:gd name="connsiteY5" fmla="*/ 0 h 521723"/>
                  <a:gd name="connsiteX6" fmla="*/ 2935361 w 4381136"/>
                  <a:gd name="connsiteY6" fmla="*/ 0 h 521723"/>
                  <a:gd name="connsiteX7" fmla="*/ 3526814 w 4381136"/>
                  <a:gd name="connsiteY7" fmla="*/ 0 h 521723"/>
                  <a:gd name="connsiteX8" fmla="*/ 4381136 w 4381136"/>
                  <a:gd name="connsiteY8" fmla="*/ 0 h 521723"/>
                  <a:gd name="connsiteX9" fmla="*/ 4381136 w 4381136"/>
                  <a:gd name="connsiteY9" fmla="*/ 521723 h 521723"/>
                  <a:gd name="connsiteX10" fmla="*/ 3789683 w 4381136"/>
                  <a:gd name="connsiteY10" fmla="*/ 521723 h 521723"/>
                  <a:gd name="connsiteX11" fmla="*/ 3329663 w 4381136"/>
                  <a:gd name="connsiteY11" fmla="*/ 521723 h 521723"/>
                  <a:gd name="connsiteX12" fmla="*/ 2738210 w 4381136"/>
                  <a:gd name="connsiteY12" fmla="*/ 521723 h 521723"/>
                  <a:gd name="connsiteX13" fmla="*/ 2322002 w 4381136"/>
                  <a:gd name="connsiteY13" fmla="*/ 521723 h 521723"/>
                  <a:gd name="connsiteX14" fmla="*/ 1818171 w 4381136"/>
                  <a:gd name="connsiteY14" fmla="*/ 521723 h 521723"/>
                  <a:gd name="connsiteX15" fmla="*/ 1358152 w 4381136"/>
                  <a:gd name="connsiteY15" fmla="*/ 521723 h 521723"/>
                  <a:gd name="connsiteX16" fmla="*/ 898133 w 4381136"/>
                  <a:gd name="connsiteY16" fmla="*/ 521723 h 521723"/>
                  <a:gd name="connsiteX17" fmla="*/ 481925 w 4381136"/>
                  <a:gd name="connsiteY17" fmla="*/ 521723 h 521723"/>
                  <a:gd name="connsiteX18" fmla="*/ 0 w 4381136"/>
                  <a:gd name="connsiteY18" fmla="*/ 521723 h 521723"/>
                  <a:gd name="connsiteX19" fmla="*/ 0 w 4381136"/>
                  <a:gd name="connsiteY19" fmla="*/ 0 h 52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381136" h="521723" extrusionOk="0">
                    <a:moveTo>
                      <a:pt x="0" y="0"/>
                    </a:moveTo>
                    <a:cubicBezTo>
                      <a:pt x="149011" y="-13688"/>
                      <a:pt x="265317" y="33687"/>
                      <a:pt x="416208" y="0"/>
                    </a:cubicBezTo>
                    <a:cubicBezTo>
                      <a:pt x="567099" y="-33687"/>
                      <a:pt x="752567" y="22964"/>
                      <a:pt x="876227" y="0"/>
                    </a:cubicBezTo>
                    <a:cubicBezTo>
                      <a:pt x="999887" y="-22964"/>
                      <a:pt x="1119291" y="8662"/>
                      <a:pt x="1292435" y="0"/>
                    </a:cubicBezTo>
                    <a:cubicBezTo>
                      <a:pt x="1465579" y="-8662"/>
                      <a:pt x="1636301" y="28101"/>
                      <a:pt x="1840077" y="0"/>
                    </a:cubicBezTo>
                    <a:cubicBezTo>
                      <a:pt x="2043853" y="-28101"/>
                      <a:pt x="2260144" y="3545"/>
                      <a:pt x="2387719" y="0"/>
                    </a:cubicBezTo>
                    <a:cubicBezTo>
                      <a:pt x="2515294" y="-3545"/>
                      <a:pt x="2812556" y="15211"/>
                      <a:pt x="2935361" y="0"/>
                    </a:cubicBezTo>
                    <a:cubicBezTo>
                      <a:pt x="3058166" y="-15211"/>
                      <a:pt x="3241478" y="57558"/>
                      <a:pt x="3526814" y="0"/>
                    </a:cubicBezTo>
                    <a:cubicBezTo>
                      <a:pt x="3812150" y="-57558"/>
                      <a:pt x="4074448" y="23054"/>
                      <a:pt x="4381136" y="0"/>
                    </a:cubicBezTo>
                    <a:cubicBezTo>
                      <a:pt x="4419427" y="222708"/>
                      <a:pt x="4378153" y="275208"/>
                      <a:pt x="4381136" y="521723"/>
                    </a:cubicBezTo>
                    <a:cubicBezTo>
                      <a:pt x="4130906" y="534187"/>
                      <a:pt x="4023769" y="463523"/>
                      <a:pt x="3789683" y="521723"/>
                    </a:cubicBezTo>
                    <a:cubicBezTo>
                      <a:pt x="3555597" y="579923"/>
                      <a:pt x="3545983" y="473535"/>
                      <a:pt x="3329663" y="521723"/>
                    </a:cubicBezTo>
                    <a:cubicBezTo>
                      <a:pt x="3113343" y="569911"/>
                      <a:pt x="2990961" y="504069"/>
                      <a:pt x="2738210" y="521723"/>
                    </a:cubicBezTo>
                    <a:cubicBezTo>
                      <a:pt x="2485459" y="539377"/>
                      <a:pt x="2460162" y="511827"/>
                      <a:pt x="2322002" y="521723"/>
                    </a:cubicBezTo>
                    <a:cubicBezTo>
                      <a:pt x="2183842" y="531619"/>
                      <a:pt x="2044606" y="492452"/>
                      <a:pt x="1818171" y="521723"/>
                    </a:cubicBezTo>
                    <a:cubicBezTo>
                      <a:pt x="1591736" y="550994"/>
                      <a:pt x="1496252" y="479581"/>
                      <a:pt x="1358152" y="521723"/>
                    </a:cubicBezTo>
                    <a:cubicBezTo>
                      <a:pt x="1220052" y="563865"/>
                      <a:pt x="1081805" y="486146"/>
                      <a:pt x="898133" y="521723"/>
                    </a:cubicBezTo>
                    <a:cubicBezTo>
                      <a:pt x="714461" y="557300"/>
                      <a:pt x="568006" y="501301"/>
                      <a:pt x="481925" y="521723"/>
                    </a:cubicBezTo>
                    <a:cubicBezTo>
                      <a:pt x="395844" y="542145"/>
                      <a:pt x="168102" y="468174"/>
                      <a:pt x="0" y="521723"/>
                    </a:cubicBezTo>
                    <a:cubicBezTo>
                      <a:pt x="-32773" y="279436"/>
                      <a:pt x="16443" y="258713"/>
                      <a:pt x="0" y="0"/>
                    </a:cubicBezTo>
                    <a:close/>
                  </a:path>
                </a:pathLst>
              </a:custGeom>
              <a:noFill/>
              <a:ln w="19050">
                <a:prstDash val="dash"/>
                <a:extLst>
                  <a:ext uri="{C807C97D-BFC1-408E-A445-0C87EB9F89A2}">
                    <ask:lineSketchStyleProps xmlns:ask="http://schemas.microsoft.com/office/drawing/2018/sketchyshapes" sd="333870983">
                      <a:prstGeom prst="rect">
                        <a:avLst/>
                      </a:prstGeom>
                      <ask:type>
                        <ask:lineSketchScribbl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F929AE1A-E0AC-4B45-89C6-F873104AB5AC}"/>
                </a:ext>
              </a:extLst>
            </p:cNvPr>
            <p:cNvGrpSpPr/>
            <p:nvPr/>
          </p:nvGrpSpPr>
          <p:grpSpPr>
            <a:xfrm>
              <a:off x="1287344" y="3226439"/>
              <a:ext cx="4381136" cy="2450893"/>
              <a:chOff x="1287344" y="3226439"/>
              <a:chExt cx="4381136" cy="2450893"/>
            </a:xfrm>
          </p:grpSpPr>
          <p:grpSp>
            <p:nvGrpSpPr>
              <p:cNvPr id="13" name="Group 12">
                <a:extLst>
                  <a:ext uri="{FF2B5EF4-FFF2-40B4-BE49-F238E27FC236}">
                    <a16:creationId xmlns:a16="http://schemas.microsoft.com/office/drawing/2014/main" id="{3AA2C9E3-0CA5-40B3-B78B-6A2D6804C5D9}"/>
                  </a:ext>
                </a:extLst>
              </p:cNvPr>
              <p:cNvGrpSpPr/>
              <p:nvPr/>
            </p:nvGrpSpPr>
            <p:grpSpPr>
              <a:xfrm>
                <a:off x="1383188" y="3235357"/>
                <a:ext cx="4207976" cy="2441975"/>
                <a:chOff x="7877824" y="2394623"/>
                <a:chExt cx="4505695" cy="2614748"/>
              </a:xfrm>
            </p:grpSpPr>
            <p:sp>
              <p:nvSpPr>
                <p:cNvPr id="14" name="Rectangle 13">
                  <a:extLst>
                    <a:ext uri="{FF2B5EF4-FFF2-40B4-BE49-F238E27FC236}">
                      <a16:creationId xmlns:a16="http://schemas.microsoft.com/office/drawing/2014/main" id="{A1230355-1471-4951-A6F9-B893B9EF6F9D}"/>
                    </a:ext>
                  </a:extLst>
                </p:cNvPr>
                <p:cNvSpPr/>
                <p:nvPr/>
              </p:nvSpPr>
              <p:spPr>
                <a:xfrm>
                  <a:off x="7877824" y="4200525"/>
                  <a:ext cx="4505694" cy="512450"/>
                </a:xfrm>
                <a:prstGeom prst="rect">
                  <a:avLst/>
                </a:prstGeom>
                <a:solidFill>
                  <a:schemeClr val="bg1">
                    <a:lumMod val="6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Operating System (</a:t>
                  </a:r>
                  <a:r>
                    <a:rPr lang="en-US" b="1" dirty="0" err="1">
                      <a:latin typeface="Karla" pitchFamily="2" charset="0"/>
                    </a:rPr>
                    <a:t>MacOs</a:t>
                  </a:r>
                  <a:r>
                    <a:rPr lang="en-US" b="1" dirty="0">
                      <a:latin typeface="Karla" pitchFamily="2" charset="0"/>
                    </a:rPr>
                    <a:t>)</a:t>
                  </a:r>
                </a:p>
              </p:txBody>
            </p:sp>
            <p:sp>
              <p:nvSpPr>
                <p:cNvPr id="16" name="Rectangle 15">
                  <a:extLst>
                    <a:ext uri="{FF2B5EF4-FFF2-40B4-BE49-F238E27FC236}">
                      <a16:creationId xmlns:a16="http://schemas.microsoft.com/office/drawing/2014/main" id="{92139AF0-26EB-4D56-8C27-EA97F1141B00}"/>
                    </a:ext>
                  </a:extLst>
                </p:cNvPr>
                <p:cNvSpPr/>
                <p:nvPr/>
              </p:nvSpPr>
              <p:spPr>
                <a:xfrm>
                  <a:off x="7877825" y="4917582"/>
                  <a:ext cx="4505693" cy="9178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Karla" pitchFamily="2" charset="0"/>
                    </a:rPr>
                    <a:t>Maggie</a:t>
                  </a:r>
                </a:p>
              </p:txBody>
            </p:sp>
            <p:sp>
              <p:nvSpPr>
                <p:cNvPr id="17" name="Rectangle 16">
                  <a:extLst>
                    <a:ext uri="{FF2B5EF4-FFF2-40B4-BE49-F238E27FC236}">
                      <a16:creationId xmlns:a16="http://schemas.microsoft.com/office/drawing/2014/main" id="{7A736049-14F1-494F-AB47-333C3F575C0E}"/>
                    </a:ext>
                  </a:extLst>
                </p:cNvPr>
                <p:cNvSpPr/>
                <p:nvPr/>
              </p:nvSpPr>
              <p:spPr>
                <a:xfrm>
                  <a:off x="7880009" y="3654550"/>
                  <a:ext cx="2196615"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a:t>
                  </a:r>
                </a:p>
              </p:txBody>
            </p:sp>
            <p:sp>
              <p:nvSpPr>
                <p:cNvPr id="18" name="Rectangle 17">
                  <a:extLst>
                    <a:ext uri="{FF2B5EF4-FFF2-40B4-BE49-F238E27FC236}">
                      <a16:creationId xmlns:a16="http://schemas.microsoft.com/office/drawing/2014/main" id="{7CAAC141-0F0A-41EF-BC89-85216139C552}"/>
                    </a:ext>
                  </a:extLst>
                </p:cNvPr>
                <p:cNvSpPr/>
                <p:nvPr/>
              </p:nvSpPr>
              <p:spPr>
                <a:xfrm>
                  <a:off x="7880956" y="3117195"/>
                  <a:ext cx="736258"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lib1</a:t>
                  </a:r>
                  <a:endParaRPr lang="en-US" sz="3600" dirty="0"/>
                </a:p>
              </p:txBody>
            </p:sp>
            <p:sp>
              <p:nvSpPr>
                <p:cNvPr id="19" name="Rectangle 18">
                  <a:extLst>
                    <a:ext uri="{FF2B5EF4-FFF2-40B4-BE49-F238E27FC236}">
                      <a16:creationId xmlns:a16="http://schemas.microsoft.com/office/drawing/2014/main" id="{FF66A7D0-F22D-4717-BFBE-2D1E0A42A60C}"/>
                    </a:ext>
                  </a:extLst>
                </p:cNvPr>
                <p:cNvSpPr/>
                <p:nvPr/>
              </p:nvSpPr>
              <p:spPr>
                <a:xfrm>
                  <a:off x="8594879" y="3117195"/>
                  <a:ext cx="736258"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lib2</a:t>
                  </a:r>
                  <a:endParaRPr lang="en-US" sz="3600" dirty="0"/>
                </a:p>
              </p:txBody>
            </p:sp>
            <p:sp>
              <p:nvSpPr>
                <p:cNvPr id="20" name="Rectangle 19">
                  <a:extLst>
                    <a:ext uri="{FF2B5EF4-FFF2-40B4-BE49-F238E27FC236}">
                      <a16:creationId xmlns:a16="http://schemas.microsoft.com/office/drawing/2014/main" id="{7BCCBF6D-09EF-45D5-9AA0-EA737C724BFD}"/>
                    </a:ext>
                  </a:extLst>
                </p:cNvPr>
                <p:cNvSpPr/>
                <p:nvPr/>
              </p:nvSpPr>
              <p:spPr>
                <a:xfrm>
                  <a:off x="9340366" y="3117195"/>
                  <a:ext cx="736258"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lib3</a:t>
                  </a:r>
                  <a:endParaRPr lang="en-US" sz="3600" dirty="0"/>
                </a:p>
              </p:txBody>
            </p:sp>
            <p:sp>
              <p:nvSpPr>
                <p:cNvPr id="21" name="Rectangle 20">
                  <a:extLst>
                    <a:ext uri="{FF2B5EF4-FFF2-40B4-BE49-F238E27FC236}">
                      <a16:creationId xmlns:a16="http://schemas.microsoft.com/office/drawing/2014/main" id="{E8F43014-0C16-49FC-AB43-E06415D83822}"/>
                    </a:ext>
                  </a:extLst>
                </p:cNvPr>
                <p:cNvSpPr/>
                <p:nvPr/>
              </p:nvSpPr>
              <p:spPr>
                <a:xfrm>
                  <a:off x="10186904" y="3469334"/>
                  <a:ext cx="2196615" cy="678575"/>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env_ac295</a:t>
                  </a:r>
                </a:p>
              </p:txBody>
            </p:sp>
            <p:sp>
              <p:nvSpPr>
                <p:cNvPr id="22" name="Rectangle 21">
                  <a:extLst>
                    <a:ext uri="{FF2B5EF4-FFF2-40B4-BE49-F238E27FC236}">
                      <a16:creationId xmlns:a16="http://schemas.microsoft.com/office/drawing/2014/main" id="{36051214-7476-48CD-B2C9-36D2EAA5A923}"/>
                    </a:ext>
                  </a:extLst>
                </p:cNvPr>
                <p:cNvSpPr/>
                <p:nvPr/>
              </p:nvSpPr>
              <p:spPr>
                <a:xfrm>
                  <a:off x="10186904" y="2925764"/>
                  <a:ext cx="2196615"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a:t>
                  </a:r>
                </a:p>
              </p:txBody>
            </p:sp>
            <p:sp>
              <p:nvSpPr>
                <p:cNvPr id="23" name="Rectangle 22">
                  <a:extLst>
                    <a:ext uri="{FF2B5EF4-FFF2-40B4-BE49-F238E27FC236}">
                      <a16:creationId xmlns:a16="http://schemas.microsoft.com/office/drawing/2014/main" id="{79FDF016-8395-4EE4-A4B4-B34D733A86C4}"/>
                    </a:ext>
                  </a:extLst>
                </p:cNvPr>
                <p:cNvSpPr/>
                <p:nvPr/>
              </p:nvSpPr>
              <p:spPr>
                <a:xfrm>
                  <a:off x="10187851" y="2394623"/>
                  <a:ext cx="736258"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lib1</a:t>
                  </a:r>
                  <a:endParaRPr lang="en-US" sz="3600" dirty="0"/>
                </a:p>
              </p:txBody>
            </p:sp>
            <p:sp>
              <p:nvSpPr>
                <p:cNvPr id="24" name="Rectangle 23">
                  <a:extLst>
                    <a:ext uri="{FF2B5EF4-FFF2-40B4-BE49-F238E27FC236}">
                      <a16:creationId xmlns:a16="http://schemas.microsoft.com/office/drawing/2014/main" id="{90DF7AB1-63B0-4178-8F18-2C8A9498D8E8}"/>
                    </a:ext>
                  </a:extLst>
                </p:cNvPr>
                <p:cNvSpPr/>
                <p:nvPr/>
              </p:nvSpPr>
              <p:spPr>
                <a:xfrm>
                  <a:off x="10901774" y="2394623"/>
                  <a:ext cx="736258"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lib2</a:t>
                  </a:r>
                  <a:endParaRPr lang="en-US" sz="3600" dirty="0"/>
                </a:p>
              </p:txBody>
            </p:sp>
          </p:grpSp>
          <p:sp>
            <p:nvSpPr>
              <p:cNvPr id="72" name="Rectangle 71">
                <a:extLst>
                  <a:ext uri="{FF2B5EF4-FFF2-40B4-BE49-F238E27FC236}">
                    <a16:creationId xmlns:a16="http://schemas.microsoft.com/office/drawing/2014/main" id="{BF09FFB7-0DF8-4123-9DE4-798B481D03AB}"/>
                  </a:ext>
                </a:extLst>
              </p:cNvPr>
              <p:cNvSpPr/>
              <p:nvPr/>
            </p:nvSpPr>
            <p:spPr>
              <a:xfrm>
                <a:off x="1287344" y="4900364"/>
                <a:ext cx="4381136" cy="521723"/>
              </a:xfrm>
              <a:custGeom>
                <a:avLst/>
                <a:gdLst>
                  <a:gd name="connsiteX0" fmla="*/ 0 w 4381136"/>
                  <a:gd name="connsiteY0" fmla="*/ 0 h 521723"/>
                  <a:gd name="connsiteX1" fmla="*/ 416208 w 4381136"/>
                  <a:gd name="connsiteY1" fmla="*/ 0 h 521723"/>
                  <a:gd name="connsiteX2" fmla="*/ 876227 w 4381136"/>
                  <a:gd name="connsiteY2" fmla="*/ 0 h 521723"/>
                  <a:gd name="connsiteX3" fmla="*/ 1292435 w 4381136"/>
                  <a:gd name="connsiteY3" fmla="*/ 0 h 521723"/>
                  <a:gd name="connsiteX4" fmla="*/ 1840077 w 4381136"/>
                  <a:gd name="connsiteY4" fmla="*/ 0 h 521723"/>
                  <a:gd name="connsiteX5" fmla="*/ 2387719 w 4381136"/>
                  <a:gd name="connsiteY5" fmla="*/ 0 h 521723"/>
                  <a:gd name="connsiteX6" fmla="*/ 2935361 w 4381136"/>
                  <a:gd name="connsiteY6" fmla="*/ 0 h 521723"/>
                  <a:gd name="connsiteX7" fmla="*/ 3526814 w 4381136"/>
                  <a:gd name="connsiteY7" fmla="*/ 0 h 521723"/>
                  <a:gd name="connsiteX8" fmla="*/ 4381136 w 4381136"/>
                  <a:gd name="connsiteY8" fmla="*/ 0 h 521723"/>
                  <a:gd name="connsiteX9" fmla="*/ 4381136 w 4381136"/>
                  <a:gd name="connsiteY9" fmla="*/ 521723 h 521723"/>
                  <a:gd name="connsiteX10" fmla="*/ 3789683 w 4381136"/>
                  <a:gd name="connsiteY10" fmla="*/ 521723 h 521723"/>
                  <a:gd name="connsiteX11" fmla="*/ 3329663 w 4381136"/>
                  <a:gd name="connsiteY11" fmla="*/ 521723 h 521723"/>
                  <a:gd name="connsiteX12" fmla="*/ 2738210 w 4381136"/>
                  <a:gd name="connsiteY12" fmla="*/ 521723 h 521723"/>
                  <a:gd name="connsiteX13" fmla="*/ 2322002 w 4381136"/>
                  <a:gd name="connsiteY13" fmla="*/ 521723 h 521723"/>
                  <a:gd name="connsiteX14" fmla="*/ 1818171 w 4381136"/>
                  <a:gd name="connsiteY14" fmla="*/ 521723 h 521723"/>
                  <a:gd name="connsiteX15" fmla="*/ 1358152 w 4381136"/>
                  <a:gd name="connsiteY15" fmla="*/ 521723 h 521723"/>
                  <a:gd name="connsiteX16" fmla="*/ 898133 w 4381136"/>
                  <a:gd name="connsiteY16" fmla="*/ 521723 h 521723"/>
                  <a:gd name="connsiteX17" fmla="*/ 481925 w 4381136"/>
                  <a:gd name="connsiteY17" fmla="*/ 521723 h 521723"/>
                  <a:gd name="connsiteX18" fmla="*/ 0 w 4381136"/>
                  <a:gd name="connsiteY18" fmla="*/ 521723 h 521723"/>
                  <a:gd name="connsiteX19" fmla="*/ 0 w 4381136"/>
                  <a:gd name="connsiteY19" fmla="*/ 0 h 52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381136" h="521723" extrusionOk="0">
                    <a:moveTo>
                      <a:pt x="0" y="0"/>
                    </a:moveTo>
                    <a:cubicBezTo>
                      <a:pt x="149011" y="-13688"/>
                      <a:pt x="265317" y="33687"/>
                      <a:pt x="416208" y="0"/>
                    </a:cubicBezTo>
                    <a:cubicBezTo>
                      <a:pt x="567099" y="-33687"/>
                      <a:pt x="752567" y="22964"/>
                      <a:pt x="876227" y="0"/>
                    </a:cubicBezTo>
                    <a:cubicBezTo>
                      <a:pt x="999887" y="-22964"/>
                      <a:pt x="1119291" y="8662"/>
                      <a:pt x="1292435" y="0"/>
                    </a:cubicBezTo>
                    <a:cubicBezTo>
                      <a:pt x="1465579" y="-8662"/>
                      <a:pt x="1636301" y="28101"/>
                      <a:pt x="1840077" y="0"/>
                    </a:cubicBezTo>
                    <a:cubicBezTo>
                      <a:pt x="2043853" y="-28101"/>
                      <a:pt x="2260144" y="3545"/>
                      <a:pt x="2387719" y="0"/>
                    </a:cubicBezTo>
                    <a:cubicBezTo>
                      <a:pt x="2515294" y="-3545"/>
                      <a:pt x="2812556" y="15211"/>
                      <a:pt x="2935361" y="0"/>
                    </a:cubicBezTo>
                    <a:cubicBezTo>
                      <a:pt x="3058166" y="-15211"/>
                      <a:pt x="3241478" y="57558"/>
                      <a:pt x="3526814" y="0"/>
                    </a:cubicBezTo>
                    <a:cubicBezTo>
                      <a:pt x="3812150" y="-57558"/>
                      <a:pt x="4074448" y="23054"/>
                      <a:pt x="4381136" y="0"/>
                    </a:cubicBezTo>
                    <a:cubicBezTo>
                      <a:pt x="4419427" y="222708"/>
                      <a:pt x="4378153" y="275208"/>
                      <a:pt x="4381136" y="521723"/>
                    </a:cubicBezTo>
                    <a:cubicBezTo>
                      <a:pt x="4130906" y="534187"/>
                      <a:pt x="4023769" y="463523"/>
                      <a:pt x="3789683" y="521723"/>
                    </a:cubicBezTo>
                    <a:cubicBezTo>
                      <a:pt x="3555597" y="579923"/>
                      <a:pt x="3545983" y="473535"/>
                      <a:pt x="3329663" y="521723"/>
                    </a:cubicBezTo>
                    <a:cubicBezTo>
                      <a:pt x="3113343" y="569911"/>
                      <a:pt x="2990961" y="504069"/>
                      <a:pt x="2738210" y="521723"/>
                    </a:cubicBezTo>
                    <a:cubicBezTo>
                      <a:pt x="2485459" y="539377"/>
                      <a:pt x="2460162" y="511827"/>
                      <a:pt x="2322002" y="521723"/>
                    </a:cubicBezTo>
                    <a:cubicBezTo>
                      <a:pt x="2183842" y="531619"/>
                      <a:pt x="2044606" y="492452"/>
                      <a:pt x="1818171" y="521723"/>
                    </a:cubicBezTo>
                    <a:cubicBezTo>
                      <a:pt x="1591736" y="550994"/>
                      <a:pt x="1496252" y="479581"/>
                      <a:pt x="1358152" y="521723"/>
                    </a:cubicBezTo>
                    <a:cubicBezTo>
                      <a:pt x="1220052" y="563865"/>
                      <a:pt x="1081805" y="486146"/>
                      <a:pt x="898133" y="521723"/>
                    </a:cubicBezTo>
                    <a:cubicBezTo>
                      <a:pt x="714461" y="557300"/>
                      <a:pt x="568006" y="501301"/>
                      <a:pt x="481925" y="521723"/>
                    </a:cubicBezTo>
                    <a:cubicBezTo>
                      <a:pt x="395844" y="542145"/>
                      <a:pt x="168102" y="468174"/>
                      <a:pt x="0" y="521723"/>
                    </a:cubicBezTo>
                    <a:cubicBezTo>
                      <a:pt x="-32773" y="279436"/>
                      <a:pt x="16443" y="258713"/>
                      <a:pt x="0" y="0"/>
                    </a:cubicBezTo>
                    <a:close/>
                  </a:path>
                </a:pathLst>
              </a:custGeom>
              <a:noFill/>
              <a:ln w="19050">
                <a:prstDash val="dash"/>
                <a:extLst>
                  <a:ext uri="{C807C97D-BFC1-408E-A445-0C87EB9F89A2}">
                    <ask:lineSketchStyleProps xmlns:ask="http://schemas.microsoft.com/office/drawing/2018/sketchyshapes" sd="333870983">
                      <a:prstGeom prst="rect">
                        <a:avLst/>
                      </a:prstGeom>
                      <ask:type>
                        <ask:lineSketchScribbl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DFD520B0-8C78-4BC1-9F4A-0B868CC5DA58}"/>
                  </a:ext>
                </a:extLst>
              </p:cNvPr>
              <p:cNvSpPr/>
              <p:nvPr/>
            </p:nvSpPr>
            <p:spPr>
              <a:xfrm>
                <a:off x="4903555" y="3226439"/>
                <a:ext cx="687609" cy="457925"/>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lib3</a:t>
                </a:r>
                <a:endParaRPr lang="en-US" sz="3600" dirty="0"/>
              </a:p>
            </p:txBody>
          </p:sp>
        </p:grpSp>
      </p:grpSp>
    </p:spTree>
    <p:extLst>
      <p:ext uri="{BB962C8B-B14F-4D97-AF65-F5344CB8AC3E}">
        <p14:creationId xmlns:p14="http://schemas.microsoft.com/office/powerpoint/2010/main" val="3472426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D2154C2-72B3-483A-82D3-87160E6142B4}"/>
              </a:ext>
            </a:extLst>
          </p:cNvPr>
          <p:cNvGrpSpPr/>
          <p:nvPr/>
        </p:nvGrpSpPr>
        <p:grpSpPr>
          <a:xfrm>
            <a:off x="6142074" y="1488559"/>
            <a:ext cx="1962815" cy="4455041"/>
            <a:chOff x="6181725" y="3429000"/>
            <a:chExt cx="1962815" cy="1820416"/>
          </a:xfrm>
        </p:grpSpPr>
        <p:sp>
          <p:nvSpPr>
            <p:cNvPr id="4" name="Rectangle 3">
              <a:extLst>
                <a:ext uri="{FF2B5EF4-FFF2-40B4-BE49-F238E27FC236}">
                  <a16:creationId xmlns:a16="http://schemas.microsoft.com/office/drawing/2014/main" id="{7D683D79-AC3B-4756-9682-E6BAB204C2CD}"/>
                </a:ext>
              </a:extLst>
            </p:cNvPr>
            <p:cNvSpPr/>
            <p:nvPr/>
          </p:nvSpPr>
          <p:spPr>
            <a:xfrm flipV="1">
              <a:off x="6181725" y="3507939"/>
              <a:ext cx="1106393" cy="1538677"/>
            </a:xfrm>
            <a:custGeom>
              <a:avLst/>
              <a:gdLst>
                <a:gd name="connsiteX0" fmla="*/ 0 w 1106393"/>
                <a:gd name="connsiteY0" fmla="*/ 0 h 1538677"/>
                <a:gd name="connsiteX1" fmla="*/ 542133 w 1106393"/>
                <a:gd name="connsiteY1" fmla="*/ 0 h 1538677"/>
                <a:gd name="connsiteX2" fmla="*/ 1106393 w 1106393"/>
                <a:gd name="connsiteY2" fmla="*/ 0 h 1538677"/>
                <a:gd name="connsiteX3" fmla="*/ 1106393 w 1106393"/>
                <a:gd name="connsiteY3" fmla="*/ 512892 h 1538677"/>
                <a:gd name="connsiteX4" fmla="*/ 1106393 w 1106393"/>
                <a:gd name="connsiteY4" fmla="*/ 1025785 h 1538677"/>
                <a:gd name="connsiteX5" fmla="*/ 1106393 w 1106393"/>
                <a:gd name="connsiteY5" fmla="*/ 1538677 h 1538677"/>
                <a:gd name="connsiteX6" fmla="*/ 553197 w 1106393"/>
                <a:gd name="connsiteY6" fmla="*/ 1538677 h 1538677"/>
                <a:gd name="connsiteX7" fmla="*/ 0 w 1106393"/>
                <a:gd name="connsiteY7" fmla="*/ 1538677 h 1538677"/>
                <a:gd name="connsiteX8" fmla="*/ 0 w 1106393"/>
                <a:gd name="connsiteY8" fmla="*/ 1056558 h 1538677"/>
                <a:gd name="connsiteX9" fmla="*/ 0 w 1106393"/>
                <a:gd name="connsiteY9" fmla="*/ 559053 h 1538677"/>
                <a:gd name="connsiteX10" fmla="*/ 0 w 1106393"/>
                <a:gd name="connsiteY10"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6393" h="1538677" fill="none" extrusionOk="0">
                  <a:moveTo>
                    <a:pt x="0" y="0"/>
                  </a:moveTo>
                  <a:cubicBezTo>
                    <a:pt x="247253" y="9445"/>
                    <a:pt x="337473" y="20985"/>
                    <a:pt x="542133" y="0"/>
                  </a:cubicBezTo>
                  <a:cubicBezTo>
                    <a:pt x="746793" y="-20985"/>
                    <a:pt x="971064" y="1078"/>
                    <a:pt x="1106393" y="0"/>
                  </a:cubicBezTo>
                  <a:cubicBezTo>
                    <a:pt x="1098215" y="109815"/>
                    <a:pt x="1107781" y="371233"/>
                    <a:pt x="1106393" y="512892"/>
                  </a:cubicBezTo>
                  <a:cubicBezTo>
                    <a:pt x="1105005" y="654551"/>
                    <a:pt x="1089255" y="914124"/>
                    <a:pt x="1106393" y="1025785"/>
                  </a:cubicBezTo>
                  <a:cubicBezTo>
                    <a:pt x="1123531" y="1137446"/>
                    <a:pt x="1126524" y="1338947"/>
                    <a:pt x="1106393" y="1538677"/>
                  </a:cubicBezTo>
                  <a:cubicBezTo>
                    <a:pt x="871869" y="1527753"/>
                    <a:pt x="692261" y="1549936"/>
                    <a:pt x="553197" y="1538677"/>
                  </a:cubicBezTo>
                  <a:cubicBezTo>
                    <a:pt x="414133" y="1527418"/>
                    <a:pt x="224954" y="1520143"/>
                    <a:pt x="0" y="1538677"/>
                  </a:cubicBezTo>
                  <a:cubicBezTo>
                    <a:pt x="17365" y="1332347"/>
                    <a:pt x="-13554" y="1206720"/>
                    <a:pt x="0" y="1056558"/>
                  </a:cubicBezTo>
                  <a:cubicBezTo>
                    <a:pt x="13554" y="906396"/>
                    <a:pt x="-15468" y="703731"/>
                    <a:pt x="0" y="559053"/>
                  </a:cubicBezTo>
                  <a:cubicBezTo>
                    <a:pt x="15468" y="414375"/>
                    <a:pt x="-27273" y="186257"/>
                    <a:pt x="0" y="0"/>
                  </a:cubicBezTo>
                  <a:close/>
                </a:path>
                <a:path w="1106393" h="1538677" stroke="0" extrusionOk="0">
                  <a:moveTo>
                    <a:pt x="0" y="0"/>
                  </a:moveTo>
                  <a:cubicBezTo>
                    <a:pt x="238728" y="11683"/>
                    <a:pt x="340124" y="-14253"/>
                    <a:pt x="542133" y="0"/>
                  </a:cubicBezTo>
                  <a:cubicBezTo>
                    <a:pt x="744142" y="14253"/>
                    <a:pt x="960474" y="-15016"/>
                    <a:pt x="1106393" y="0"/>
                  </a:cubicBezTo>
                  <a:cubicBezTo>
                    <a:pt x="1095492" y="123125"/>
                    <a:pt x="1109382" y="358568"/>
                    <a:pt x="1106393" y="543666"/>
                  </a:cubicBezTo>
                  <a:cubicBezTo>
                    <a:pt x="1103404" y="728764"/>
                    <a:pt x="1127646" y="893148"/>
                    <a:pt x="1106393" y="1056558"/>
                  </a:cubicBezTo>
                  <a:cubicBezTo>
                    <a:pt x="1085140" y="1219968"/>
                    <a:pt x="1098008" y="1427262"/>
                    <a:pt x="1106393" y="1538677"/>
                  </a:cubicBezTo>
                  <a:cubicBezTo>
                    <a:pt x="918396" y="1546852"/>
                    <a:pt x="813844" y="1548329"/>
                    <a:pt x="575324" y="1538677"/>
                  </a:cubicBezTo>
                  <a:cubicBezTo>
                    <a:pt x="336804" y="1529025"/>
                    <a:pt x="118044" y="1555540"/>
                    <a:pt x="0" y="1538677"/>
                  </a:cubicBezTo>
                  <a:cubicBezTo>
                    <a:pt x="-13203" y="1281468"/>
                    <a:pt x="-6045" y="1131638"/>
                    <a:pt x="0" y="995011"/>
                  </a:cubicBezTo>
                  <a:cubicBezTo>
                    <a:pt x="6045" y="858384"/>
                    <a:pt x="-20292" y="703673"/>
                    <a:pt x="0" y="451345"/>
                  </a:cubicBezTo>
                  <a:cubicBezTo>
                    <a:pt x="20292" y="199017"/>
                    <a:pt x="18751" y="150196"/>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7" name="Rectangle 6">
              <a:extLst>
                <a:ext uri="{FF2B5EF4-FFF2-40B4-BE49-F238E27FC236}">
                  <a16:creationId xmlns:a16="http://schemas.microsoft.com/office/drawing/2014/main" id="{79CB1532-55A7-48D1-BDF4-C1C5A5181869}"/>
                </a:ext>
              </a:extLst>
            </p:cNvPr>
            <p:cNvSpPr/>
            <p:nvPr/>
          </p:nvSpPr>
          <p:spPr>
            <a:xfrm>
              <a:off x="6209414" y="3429000"/>
              <a:ext cx="1935126"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57DE6254-9013-4DEE-9CC3-5E0065E9F875}"/>
              </a:ext>
            </a:extLst>
          </p:cNvPr>
          <p:cNvSpPr/>
          <p:nvPr/>
        </p:nvSpPr>
        <p:spPr>
          <a:xfrm>
            <a:off x="6169764" y="1843950"/>
            <a:ext cx="5465910" cy="2369880"/>
          </a:xfrm>
          <a:prstGeom prst="rect">
            <a:avLst/>
          </a:prstGeom>
        </p:spPr>
        <p:txBody>
          <a:bodyPr wrap="square">
            <a:spAutoFit/>
          </a:bodyPr>
          <a:lstStyle/>
          <a:p>
            <a:pPr algn="ctr"/>
            <a:r>
              <a:rPr lang="en-US" sz="2800" b="1" dirty="0">
                <a:latin typeface="Karla" pitchFamily="2" charset="0"/>
              </a:rPr>
              <a:t>Cons</a:t>
            </a:r>
            <a:endParaRPr lang="en-US" sz="2000" dirty="0">
              <a:latin typeface="Karla" pitchFamily="2" charset="0"/>
            </a:endParaRPr>
          </a:p>
          <a:p>
            <a:pPr marL="342900" indent="-342900" algn="ctr">
              <a:buFontTx/>
              <a:buChar char="-"/>
            </a:pPr>
            <a:endParaRPr lang="en-US" sz="2400" dirty="0">
              <a:latin typeface="Karla" pitchFamily="2" charset="0"/>
            </a:endParaRPr>
          </a:p>
          <a:p>
            <a:pPr marL="342900" indent="-342900" algn="ctr">
              <a:buFont typeface="Arial" panose="020B0604020202020204" pitchFamily="34" charset="0"/>
              <a:buChar char="•"/>
            </a:pPr>
            <a:r>
              <a:rPr lang="en-US" sz="2400" dirty="0">
                <a:latin typeface="Karla" pitchFamily="2" charset="0"/>
              </a:rPr>
              <a:t>Difficulty setting up your environment</a:t>
            </a:r>
          </a:p>
          <a:p>
            <a:pPr marL="342900" indent="-342900" algn="ctr">
              <a:buFont typeface="Arial" panose="020B0604020202020204" pitchFamily="34" charset="0"/>
              <a:buChar char="•"/>
            </a:pPr>
            <a:r>
              <a:rPr lang="en-US" sz="2400" dirty="0">
                <a:latin typeface="Karla" pitchFamily="2" charset="0"/>
              </a:rPr>
              <a:t>Not isolation</a:t>
            </a:r>
          </a:p>
          <a:p>
            <a:pPr marL="342900" indent="-342900" algn="ctr">
              <a:buFont typeface="Arial" panose="020B0604020202020204" pitchFamily="34" charset="0"/>
              <a:buChar char="•"/>
            </a:pPr>
            <a:r>
              <a:rPr lang="en-US" sz="2400" dirty="0">
                <a:latin typeface="Karla" pitchFamily="2" charset="0"/>
              </a:rPr>
              <a:t>Does not work across different OS </a:t>
            </a:r>
          </a:p>
        </p:txBody>
      </p:sp>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Virtual environments</a:t>
            </a:r>
          </a:p>
        </p:txBody>
      </p:sp>
      <p:sp>
        <p:nvSpPr>
          <p:cNvPr id="9" name="Rectangle 8">
            <a:extLst>
              <a:ext uri="{FF2B5EF4-FFF2-40B4-BE49-F238E27FC236}">
                <a16:creationId xmlns:a16="http://schemas.microsoft.com/office/drawing/2014/main" id="{5BB96268-19C2-489F-AA87-2D6A0808AD2E}"/>
              </a:ext>
            </a:extLst>
          </p:cNvPr>
          <p:cNvSpPr/>
          <p:nvPr/>
        </p:nvSpPr>
        <p:spPr>
          <a:xfrm>
            <a:off x="556326" y="1851476"/>
            <a:ext cx="5539674" cy="2985433"/>
          </a:xfrm>
          <a:prstGeom prst="rect">
            <a:avLst/>
          </a:prstGeom>
        </p:spPr>
        <p:txBody>
          <a:bodyPr wrap="square">
            <a:spAutoFit/>
          </a:bodyPr>
          <a:lstStyle/>
          <a:p>
            <a:pPr algn="ctr"/>
            <a:r>
              <a:rPr lang="en-US" sz="2800" b="1" dirty="0">
                <a:latin typeface="Karla" pitchFamily="2" charset="0"/>
              </a:rPr>
              <a:t>Pros</a:t>
            </a:r>
          </a:p>
          <a:p>
            <a:pPr marL="285750" indent="-285750" algn="ctr">
              <a:buFont typeface="Arial" panose="020B0604020202020204" pitchFamily="34" charset="0"/>
              <a:buChar char="•"/>
            </a:pPr>
            <a:endParaRPr lang="en-US" sz="2000" b="1" dirty="0">
              <a:latin typeface="Karla" pitchFamily="2" charset="0"/>
            </a:endParaRPr>
          </a:p>
          <a:p>
            <a:pPr marL="342900" indent="-342900" algn="ctr">
              <a:buFont typeface="Arial" panose="020B0604020202020204" pitchFamily="34" charset="0"/>
              <a:buChar char="•"/>
            </a:pPr>
            <a:r>
              <a:rPr lang="en-US" sz="2400" dirty="0">
                <a:latin typeface="Karla" pitchFamily="2" charset="0"/>
              </a:rPr>
              <a:t>Reproducible research</a:t>
            </a:r>
          </a:p>
          <a:p>
            <a:pPr marL="342900" indent="-342900" algn="ctr">
              <a:buFont typeface="Arial" panose="020B0604020202020204" pitchFamily="34" charset="0"/>
              <a:buChar char="•"/>
            </a:pPr>
            <a:r>
              <a:rPr lang="en-US" sz="2400" dirty="0">
                <a:latin typeface="Karla" pitchFamily="2" charset="0"/>
              </a:rPr>
              <a:t>Explicit dependencies</a:t>
            </a:r>
          </a:p>
          <a:p>
            <a:pPr marL="342900" indent="-342900" algn="ctr">
              <a:buFont typeface="Arial" panose="020B0604020202020204" pitchFamily="34" charset="0"/>
              <a:buChar char="•"/>
            </a:pPr>
            <a:r>
              <a:rPr lang="en-US" sz="2400" dirty="0">
                <a:latin typeface="Karla" pitchFamily="2" charset="0"/>
              </a:rPr>
              <a:t>Improved engineering collaboration</a:t>
            </a:r>
          </a:p>
          <a:p>
            <a:pPr marL="342900" indent="-342900" algn="ctr">
              <a:buFont typeface="Arial" panose="020B0604020202020204" pitchFamily="34" charset="0"/>
              <a:buChar char="•"/>
            </a:pPr>
            <a:r>
              <a:rPr lang="en-US" sz="2400" dirty="0">
                <a:latin typeface="Karla" pitchFamily="2" charset="0"/>
              </a:rPr>
              <a:t>Broader skill set</a:t>
            </a:r>
          </a:p>
          <a:p>
            <a:pPr marL="285750" indent="-285750" algn="ctr">
              <a:buFontTx/>
              <a:buChar char="-"/>
            </a:pPr>
            <a:endParaRPr lang="en-US" sz="2400" dirty="0">
              <a:latin typeface="Karla" pitchFamily="2" charset="0"/>
            </a:endParaRPr>
          </a:p>
          <a:p>
            <a:pPr marL="285750" indent="-285750" algn="ctr">
              <a:buFontTx/>
              <a:buChar char="-"/>
            </a:pPr>
            <a:endParaRPr lang="en-US" sz="2000" dirty="0">
              <a:latin typeface="Karla" pitchFamily="2" charset="0"/>
            </a:endParaRPr>
          </a:p>
        </p:txBody>
      </p:sp>
    </p:spTree>
    <p:extLst>
      <p:ext uri="{BB962C8B-B14F-4D97-AF65-F5344CB8AC3E}">
        <p14:creationId xmlns:p14="http://schemas.microsoft.com/office/powerpoint/2010/main" val="2940224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b="1" dirty="0"/>
              <a:t>Virtual Machines </a:t>
            </a:r>
            <a:r>
              <a:rPr lang="en-US" sz="3800" dirty="0">
                <a:solidFill>
                  <a:schemeClr val="tx1"/>
                </a:solidFill>
                <a:latin typeface="Karla" pitchFamily="2" charset="0"/>
                <a:ea typeface="+mn-ea"/>
                <a:cs typeface="+mn-cs"/>
              </a:rPr>
              <a:t>Limitations</a:t>
            </a:r>
          </a:p>
        </p:txBody>
      </p:sp>
      <p:sp>
        <p:nvSpPr>
          <p:cNvPr id="3" name="Content Placeholder 2"/>
          <p:cNvSpPr>
            <a:spLocks noGrp="1"/>
          </p:cNvSpPr>
          <p:nvPr>
            <p:ph idx="1"/>
          </p:nvPr>
        </p:nvSpPr>
        <p:spPr>
          <a:xfrm>
            <a:off x="833415" y="1711158"/>
            <a:ext cx="10327008" cy="2111143"/>
          </a:xfrm>
        </p:spPr>
        <p:txBody>
          <a:bodyPr/>
          <a:lstStyle/>
          <a:p>
            <a:pPr marL="342900" indent="-342900">
              <a:spcAft>
                <a:spcPts val="1800"/>
              </a:spcAft>
              <a:buFont typeface="Arial" panose="020B0604020202020204" pitchFamily="34" charset="0"/>
              <a:buChar char="•"/>
            </a:pPr>
            <a:r>
              <a:rPr lang="en-US" sz="2400" dirty="0"/>
              <a:t>Uses hardware in your local machine (cannot run more than two on an average laptop)</a:t>
            </a:r>
          </a:p>
          <a:p>
            <a:pPr marL="342900" indent="-342900">
              <a:spcAft>
                <a:spcPts val="1800"/>
              </a:spcAft>
              <a:buFont typeface="Arial" panose="020B0604020202020204" pitchFamily="34" charset="0"/>
              <a:buChar char="•"/>
            </a:pPr>
            <a:r>
              <a:rPr lang="en-US" sz="2400" dirty="0"/>
              <a:t>There is overhead associated with virtual machines</a:t>
            </a:r>
          </a:p>
          <a:p>
            <a:pPr marL="1200120" lvl="1" indent="-457200">
              <a:spcAft>
                <a:spcPts val="1800"/>
              </a:spcAft>
              <a:buFont typeface="+mj-lt"/>
              <a:buAutoNum type="arabicPeriod"/>
            </a:pPr>
            <a:r>
              <a:rPr lang="en-US" dirty="0"/>
              <a:t> guest is not as fast as the host system</a:t>
            </a:r>
          </a:p>
          <a:p>
            <a:pPr marL="1200120" lvl="1" indent="-457200">
              <a:spcAft>
                <a:spcPts val="1800"/>
              </a:spcAft>
              <a:buFont typeface="+mj-lt"/>
              <a:buAutoNum type="arabicPeriod"/>
            </a:pPr>
            <a:r>
              <a:rPr lang="en-US" dirty="0"/>
              <a:t>Takes long time to start up</a:t>
            </a:r>
          </a:p>
          <a:p>
            <a:pPr marL="1200120" lvl="1" indent="-457200">
              <a:spcAft>
                <a:spcPts val="1800"/>
              </a:spcAft>
              <a:buFont typeface="+mj-lt"/>
              <a:buAutoNum type="arabicPeriod"/>
            </a:pPr>
            <a:r>
              <a:rPr lang="en-US" dirty="0"/>
              <a:t>may not have the same graphics capabilities</a:t>
            </a:r>
          </a:p>
          <a:p>
            <a:endParaRPr lang="en-US" dirty="0"/>
          </a:p>
        </p:txBody>
      </p:sp>
    </p:spTree>
    <p:extLst>
      <p:ext uri="{BB962C8B-B14F-4D97-AF65-F5344CB8AC3E}">
        <p14:creationId xmlns:p14="http://schemas.microsoft.com/office/powerpoint/2010/main" val="1701976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Outline</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754000"/>
            <a:ext cx="8867355" cy="4052791"/>
          </a:xfrm>
        </p:spPr>
        <p:txBody>
          <a:bodyPr>
            <a:normAutofit/>
          </a:bodyPr>
          <a:lstStyle/>
          <a:p>
            <a:pPr>
              <a:spcAft>
                <a:spcPts val="600"/>
              </a:spcAft>
            </a:pPr>
            <a:r>
              <a:rPr lang="en-US" sz="2600" dirty="0"/>
              <a:t>1:Class organization </a:t>
            </a:r>
          </a:p>
          <a:p>
            <a:pPr>
              <a:spcAft>
                <a:spcPts val="600"/>
              </a:spcAft>
            </a:pPr>
            <a:r>
              <a:rPr lang="en-US" sz="2600" dirty="0"/>
              <a:t>2: Recap</a:t>
            </a:r>
          </a:p>
          <a:p>
            <a:pPr>
              <a:spcAft>
                <a:spcPts val="600"/>
              </a:spcAft>
            </a:pPr>
            <a:r>
              <a:rPr lang="en-US" sz="2600" b="1" dirty="0"/>
              <a:t>3: Software Development</a:t>
            </a:r>
          </a:p>
          <a:p>
            <a:pPr>
              <a:spcAft>
                <a:spcPts val="600"/>
              </a:spcAft>
            </a:pPr>
            <a:r>
              <a:rPr lang="en-US" sz="2600" dirty="0"/>
              <a:t>4: Containers</a:t>
            </a:r>
          </a:p>
          <a:p>
            <a:pPr>
              <a:spcAft>
                <a:spcPts val="600"/>
              </a:spcAft>
            </a:pPr>
            <a:r>
              <a:rPr lang="en-US" sz="2600" dirty="0"/>
              <a:t>5: Hands On</a:t>
            </a:r>
          </a:p>
        </p:txBody>
      </p:sp>
    </p:spTree>
    <p:extLst>
      <p:ext uri="{BB962C8B-B14F-4D97-AF65-F5344CB8AC3E}">
        <p14:creationId xmlns:p14="http://schemas.microsoft.com/office/powerpoint/2010/main" val="17141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7AE374-C9B4-4E1B-B429-7C993392E81A}"/>
              </a:ext>
            </a:extLst>
          </p:cNvPr>
          <p:cNvPicPr>
            <a:picLocks noChangeAspect="1"/>
          </p:cNvPicPr>
          <p:nvPr/>
        </p:nvPicPr>
        <p:blipFill>
          <a:blip r:embed="rId2"/>
          <a:stretch>
            <a:fillRect/>
          </a:stretch>
        </p:blipFill>
        <p:spPr>
          <a:xfrm>
            <a:off x="3381375" y="2496399"/>
            <a:ext cx="5429250" cy="3495675"/>
          </a:xfrm>
          <a:prstGeom prst="rect">
            <a:avLst/>
          </a:prstGeom>
        </p:spPr>
      </p:pic>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Successful Software Application</a:t>
            </a:r>
          </a:p>
        </p:txBody>
      </p:sp>
      <p:sp>
        <p:nvSpPr>
          <p:cNvPr id="7" name="Rectangle 6">
            <a:extLst>
              <a:ext uri="{FF2B5EF4-FFF2-40B4-BE49-F238E27FC236}">
                <a16:creationId xmlns:a16="http://schemas.microsoft.com/office/drawing/2014/main" id="{24BBB258-612A-4802-BC2E-D8B75AB4AC10}"/>
              </a:ext>
            </a:extLst>
          </p:cNvPr>
          <p:cNvSpPr/>
          <p:nvPr/>
        </p:nvSpPr>
        <p:spPr>
          <a:xfrm>
            <a:off x="1047750" y="1337126"/>
            <a:ext cx="10284646" cy="984885"/>
          </a:xfrm>
          <a:prstGeom prst="rect">
            <a:avLst/>
          </a:prstGeom>
        </p:spPr>
        <p:txBody>
          <a:bodyPr wrap="square">
            <a:spAutoFit/>
          </a:bodyPr>
          <a:lstStyle/>
          <a:p>
            <a:pPr marL="285750" indent="-285750">
              <a:buFont typeface="Arial" panose="020B0604020202020204" pitchFamily="34" charset="0"/>
              <a:buChar char="•"/>
            </a:pPr>
            <a:endParaRPr lang="en-US" b="1" dirty="0">
              <a:latin typeface="Karla" pitchFamily="2" charset="0"/>
            </a:endParaRPr>
          </a:p>
          <a:p>
            <a:pPr marL="342900" indent="-342900">
              <a:buFont typeface="Arial" panose="020B0604020202020204" pitchFamily="34" charset="0"/>
              <a:buChar char="•"/>
            </a:pPr>
            <a:r>
              <a:rPr lang="en-US" sz="2000" dirty="0">
                <a:latin typeface="Karla" pitchFamily="2" charset="0"/>
              </a:rPr>
              <a:t>Imagine you are building a large complex application (e.g. Online Store)</a:t>
            </a:r>
          </a:p>
          <a:p>
            <a:pPr marL="342900" indent="-342900">
              <a:buFont typeface="Arial" panose="020B0604020202020204" pitchFamily="34" charset="0"/>
              <a:buChar char="•"/>
            </a:pPr>
            <a:endParaRPr lang="en-US" sz="2000" dirty="0">
              <a:latin typeface="Karla" pitchFamily="2" charset="0"/>
            </a:endParaRPr>
          </a:p>
        </p:txBody>
      </p:sp>
      <p:pic>
        <p:nvPicPr>
          <p:cNvPr id="2" name="Picture 1">
            <a:extLst>
              <a:ext uri="{FF2B5EF4-FFF2-40B4-BE49-F238E27FC236}">
                <a16:creationId xmlns:a16="http://schemas.microsoft.com/office/drawing/2014/main" id="{E74A3ACA-90DF-446E-8D90-0F99146AAE54}"/>
              </a:ext>
            </a:extLst>
          </p:cNvPr>
          <p:cNvPicPr>
            <a:picLocks noChangeAspect="1"/>
          </p:cNvPicPr>
          <p:nvPr/>
        </p:nvPicPr>
        <p:blipFill rotWithShape="1">
          <a:blip r:embed="rId3"/>
          <a:srcRect t="1548"/>
          <a:stretch/>
        </p:blipFill>
        <p:spPr>
          <a:xfrm>
            <a:off x="10117392" y="3133741"/>
            <a:ext cx="1652159" cy="2543250"/>
          </a:xfrm>
          <a:prstGeom prst="rect">
            <a:avLst/>
          </a:prstGeom>
        </p:spPr>
      </p:pic>
    </p:spTree>
    <p:extLst>
      <p:ext uri="{BB962C8B-B14F-4D97-AF65-F5344CB8AC3E}">
        <p14:creationId xmlns:p14="http://schemas.microsoft.com/office/powerpoint/2010/main" val="2671878167"/>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ectureTemplate" id="{B34C016E-0C6D-1F44-AAEA-E9B93A3FD154}" vid="{3C94EAC1-1335-F549-90CC-70892BD4532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5269</TotalTime>
  <Words>1601</Words>
  <Application>Microsoft Macintosh PowerPoint</Application>
  <PresentationFormat>Widescreen</PresentationFormat>
  <Paragraphs>336</Paragraphs>
  <Slides>37</Slides>
  <Notes>14</Notes>
  <HiddenSlides>1</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37</vt:i4>
      </vt:variant>
    </vt:vector>
  </HeadingPairs>
  <TitlesOfParts>
    <vt:vector size="46" baseType="lpstr">
      <vt:lpstr>Arial</vt:lpstr>
      <vt:lpstr>Calibri</vt:lpstr>
      <vt:lpstr>Calibri Light</vt:lpstr>
      <vt:lpstr>Karla</vt:lpstr>
      <vt:lpstr>Lucida Console</vt:lpstr>
      <vt:lpstr>Open Sans</vt:lpstr>
      <vt:lpstr>Custom Design</vt:lpstr>
      <vt:lpstr>1_Custom Design</vt:lpstr>
      <vt:lpstr>GEC_template</vt:lpstr>
      <vt:lpstr>PowerPoint Presentation</vt:lpstr>
      <vt:lpstr>PowerPoint Presentation</vt:lpstr>
      <vt:lpstr>PowerPoint Presentation</vt:lpstr>
      <vt:lpstr>PowerPoint Presentation</vt:lpstr>
      <vt:lpstr>PowerPoint Presentation</vt:lpstr>
      <vt:lpstr>PowerPoint Presentation</vt:lpstr>
      <vt:lpstr>Virtual Machines Limitations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     </vt:lpstr>
      <vt:lpstr>     </vt:lpstr>
      <vt:lpstr>     </vt:lpstr>
      <vt:lpstr>PowerPoint Presentation</vt:lpstr>
      <vt:lpstr>     </vt:lpstr>
      <vt:lpstr>     </vt:lpstr>
      <vt:lpstr>     </vt:lpstr>
      <vt:lpstr>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INTRODUCTION</dc:title>
  <dc:creator>andrea porelli</dc:creator>
  <cp:lastModifiedBy>Protopapas, Pavlos</cp:lastModifiedBy>
  <cp:revision>280</cp:revision>
  <cp:lastPrinted>2020-02-04T20:54:34Z</cp:lastPrinted>
  <dcterms:created xsi:type="dcterms:W3CDTF">2020-01-23T20:36:42Z</dcterms:created>
  <dcterms:modified xsi:type="dcterms:W3CDTF">2020-09-08T11:51:58Z</dcterms:modified>
</cp:coreProperties>
</file>